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df" ContentType="application/pdf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64" r:id="rId5"/>
    <p:sldMasterId id="2147483669" r:id="rId6"/>
  </p:sldMasterIdLst>
  <p:notesMasterIdLst>
    <p:notesMasterId r:id="rId26"/>
  </p:notesMasterIdLst>
  <p:sldIdLst>
    <p:sldId id="457" r:id="rId7"/>
    <p:sldId id="362" r:id="rId8"/>
    <p:sldId id="470" r:id="rId9"/>
    <p:sldId id="407" r:id="rId10"/>
    <p:sldId id="424" r:id="rId11"/>
    <p:sldId id="473" r:id="rId12"/>
    <p:sldId id="368" r:id="rId13"/>
    <p:sldId id="391" r:id="rId14"/>
    <p:sldId id="475" r:id="rId15"/>
    <p:sldId id="476" r:id="rId16"/>
    <p:sldId id="477" r:id="rId17"/>
    <p:sldId id="478" r:id="rId18"/>
    <p:sldId id="472" r:id="rId19"/>
    <p:sldId id="385" r:id="rId20"/>
    <p:sldId id="459" r:id="rId21"/>
    <p:sldId id="401" r:id="rId22"/>
    <p:sldId id="402" r:id="rId23"/>
    <p:sldId id="471" r:id="rId24"/>
    <p:sldId id="474" r:id="rId25"/>
  </p:sldIdLst>
  <p:sldSz cx="12192000" cy="6858000"/>
  <p:notesSz cx="6718300" cy="98552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DEBB1E-B168-4242-99A6-F8E92A6D2511}">
          <p14:sldIdLst>
            <p14:sldId id="457"/>
            <p14:sldId id="362"/>
            <p14:sldId id="470"/>
            <p14:sldId id="407"/>
            <p14:sldId id="424"/>
            <p14:sldId id="473"/>
            <p14:sldId id="368"/>
            <p14:sldId id="391"/>
            <p14:sldId id="475"/>
            <p14:sldId id="476"/>
            <p14:sldId id="477"/>
            <p14:sldId id="478"/>
            <p14:sldId id="472"/>
            <p14:sldId id="385"/>
            <p14:sldId id="459"/>
          </p14:sldIdLst>
        </p14:section>
        <p14:section name="Verify G+" id="{603B53F7-68F9-435B-8C5A-C14C896694F9}">
          <p14:sldIdLst>
            <p14:sldId id="401"/>
            <p14:sldId id="402"/>
          </p14:sldIdLst>
        </p14:section>
        <p14:section name="General" id="{71780167-FBC8-4358-B622-7A01C7602EB4}">
          <p14:sldIdLst>
            <p14:sldId id="471"/>
            <p14:sldId id="47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in Lindqvist" initials="ML" lastIdx="239" clrIdx="0">
    <p:extLst>
      <p:ext uri="{19B8F6BF-5375-455C-9EA6-DF929625EA0E}">
        <p15:presenceInfo xmlns:p15="http://schemas.microsoft.com/office/powerpoint/2012/main" userId="S::Malin.Lindqvist@shl.com::4232fb0e-90d4-4171-866a-06343520cf73" providerId="AD"/>
      </p:ext>
    </p:extLst>
  </p:cmAuthor>
  <p:cmAuthor id="2" name="Joakim Ramström" initials="JR" lastIdx="1" clrIdx="1">
    <p:extLst>
      <p:ext uri="{19B8F6BF-5375-455C-9EA6-DF929625EA0E}">
        <p15:presenceInfo xmlns:p15="http://schemas.microsoft.com/office/powerpoint/2012/main" userId="S::joakim.ramstrom@hhpes.se::4299fb24-5810-49c8-8bad-2178239e217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F2D9"/>
    <a:srgbClr val="C8C8C8"/>
    <a:srgbClr val="A7FC67"/>
    <a:srgbClr val="6BE152"/>
    <a:srgbClr val="FFFD78"/>
    <a:srgbClr val="FFD579"/>
    <a:srgbClr val="FF7E79"/>
    <a:srgbClr val="94C627"/>
    <a:srgbClr val="F4D652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48"/>
    <p:restoredTop sz="94763"/>
  </p:normalViewPr>
  <p:slideViewPr>
    <p:cSldViewPr snapToGrid="0">
      <p:cViewPr varScale="1">
        <p:scale>
          <a:sx n="111" d="100"/>
          <a:sy n="111" d="100"/>
        </p:scale>
        <p:origin x="24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presProps" Target="presProp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29086828665063974"/>
          <c:y val="2.7911566487219468E-2"/>
          <c:w val="0.41826342669872052"/>
          <c:h val="0.9232431921601465"/>
        </c:manualLayout>
      </c:layout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solidFill>
                <a:schemeClr val="bg1"/>
              </a:solidFill>
            </a:ln>
          </c:spPr>
          <c:dPt>
            <c:idx val="0"/>
            <c:bubble3D val="0"/>
            <c:spPr>
              <a:solidFill>
                <a:srgbClr val="F9E0B9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1-4F1C-4314-BD09-A83196AB6CC4}"/>
              </c:ext>
            </c:extLst>
          </c:dPt>
          <c:dPt>
            <c:idx val="1"/>
            <c:bubble3D val="0"/>
            <c:spPr>
              <a:solidFill>
                <a:srgbClr val="5B667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3-4F1C-4314-BD09-A83196AB6CC4}"/>
              </c:ext>
            </c:extLst>
          </c:dPt>
          <c:dPt>
            <c:idx val="2"/>
            <c:bubble3D val="0"/>
            <c:spPr>
              <a:solidFill>
                <a:srgbClr val="FF8300"/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4F1C-4314-BD09-A83196AB6CC4}"/>
              </c:ext>
            </c:extLst>
          </c:dPt>
          <c:dPt>
            <c:idx val="3"/>
            <c:bubble3D val="0"/>
            <c:spPr>
              <a:solidFill>
                <a:srgbClr val="636363">
                  <a:lumMod val="40000"/>
                  <a:lumOff val="60000"/>
                </a:srgbClr>
              </a:solidFill>
              <a:ln>
                <a:solidFill>
                  <a:schemeClr val="bg1"/>
                </a:solidFill>
              </a:ln>
            </c:spPr>
            <c:extLst>
              <c:ext xmlns:c16="http://schemas.microsoft.com/office/drawing/2014/chart" uri="{C3380CC4-5D6E-409C-BE32-E72D297353CC}">
                <c16:uniqueId val="{00000007-4F1C-4314-BD09-A83196AB6CC4}"/>
              </c:ext>
            </c:extLst>
          </c:dPt>
          <c:cat>
            <c:strRef>
              <c:f>Sheet1!$A$2:$A$5</c:f>
              <c:strCache>
                <c:ptCount val="4"/>
                <c:pt idx="0">
                  <c:v>Personality</c:v>
                </c:pt>
                <c:pt idx="1">
                  <c:v>Motivation</c:v>
                </c:pt>
                <c:pt idx="2">
                  <c:v>Ability</c:v>
                </c:pt>
                <c:pt idx="3">
                  <c:v>Skills / Knowledge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25</c:v>
                </c:pt>
                <c:pt idx="1">
                  <c:v>25</c:v>
                </c:pt>
                <c:pt idx="2">
                  <c:v>25</c:v>
                </c:pt>
                <c:pt idx="3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1C-4314-BD09-A83196AB6C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plotVisOnly val="1"/>
    <c:dispBlanksAs val="gap"/>
    <c:showDLblsOverMax val="0"/>
  </c:chart>
  <c:txPr>
    <a:bodyPr/>
    <a:lstStyle/>
    <a:p>
      <a:pPr>
        <a:defRPr sz="1800"/>
      </a:pPr>
      <a:endParaRPr lang="en-SE"/>
    </a:p>
  </c:txPr>
  <c:externalData r:id="rId2">
    <c:autoUpdate val="0"/>
  </c:externalData>
</c:chartSpace>
</file>

<file path=ppt/media/image1.jpeg>
</file>

<file path=ppt/media/image1.pdf>
</file>

<file path=ppt/media/image10.png>
</file>

<file path=ppt/media/image11.jpeg>
</file>

<file path=ppt/media/image12.gif>
</file>

<file path=ppt/media/image2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1263" cy="4944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05482" y="0"/>
            <a:ext cx="2911263" cy="49447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C33761-BDFE-444A-8A22-2C4597466B0A}" type="datetimeFigureOut">
              <a:rPr lang="en-SE" smtClean="0"/>
              <a:t>2023-06-14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225" y="1231900"/>
            <a:ext cx="5911850" cy="3325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1830" y="4742815"/>
            <a:ext cx="5374640" cy="388048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60730"/>
            <a:ext cx="2911263" cy="4944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05482" y="9360730"/>
            <a:ext cx="2911263" cy="49447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A0A6DC-6BA3-4826-BB40-5BAC9F5941E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96293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997309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5488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/>
              <a:t>=&lt;30 – 31-69 &gt;=70</a:t>
            </a:r>
          </a:p>
          <a:p>
            <a:endParaRPr lang="sv-SE"/>
          </a:p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49845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933442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F03591-30E3-4427-A879-0B56904FB93D}" type="slidenum">
              <a:rPr lang="sv-SE" smtClean="0">
                <a:solidFill>
                  <a:prstClr val="black"/>
                </a:solidFill>
              </a:rPr>
              <a:pPr/>
              <a:t>19</a:t>
            </a:fld>
            <a:endParaRPr lang="sv-SE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8388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74613" y="739775"/>
            <a:ext cx="6569075" cy="36957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9863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268597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>
          <a:xfrm>
            <a:off x="403225" y="1231900"/>
            <a:ext cx="5911850" cy="3325813"/>
          </a:xfrm>
        </p:spPr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EF03591-30E3-4427-A879-0B56904FB93D}" type="slidenum">
              <a:rPr kumimoji="0" lang="sv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5712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878733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39232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10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861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022565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A0A6DC-6BA3-4826-BB40-5BAC9F5941E9}" type="slidenum">
              <a:rPr lang="en-SE" smtClean="0"/>
              <a:t>12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4078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df"/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982D7B6A-E200-4435-B87D-A10BD78B0C30}"/>
              </a:ext>
            </a:extLst>
          </p:cNvPr>
          <p:cNvSpPr/>
          <p:nvPr userDrawn="1"/>
        </p:nvSpPr>
        <p:spPr bwMode="auto">
          <a:xfrm rot="10800000">
            <a:off x="0" y="5581650"/>
            <a:ext cx="12192000" cy="127634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238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7" name="Oval 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04DA2EB3-783B-CF41-B655-921DB68C8EA1}"/>
              </a:ext>
            </a:extLst>
          </p:cNvPr>
          <p:cNvPicPr>
            <a:picLocks noChangeAspect="1"/>
          </p:cNvPicPr>
          <p:nvPr userDrawn="1"/>
        </p:nvPicPr>
        <mc:AlternateContent xmlns:mc="http://schemas.openxmlformats.org/markup-compatibility/2006">
          <mc:Choice xmlns:mv="urn:schemas-microsoft-com:mac:vml" xmlns:ma="http://schemas.microsoft.com/office/mac/drawingml/2008/main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B9500959-44AE-B14A-B39B-8793B5D07A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6C9692AC-ACC6-094E-AB1C-CB13A44EEBF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</p:spTree>
    <p:extLst>
      <p:ext uri="{BB962C8B-B14F-4D97-AF65-F5344CB8AC3E}">
        <p14:creationId xmlns:p14="http://schemas.microsoft.com/office/powerpoint/2010/main" val="2363062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87515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Blue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8619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7244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Lilac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2814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Marigold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31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2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noFill/>
                </a:ln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3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noFill/>
                </a:ln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3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noFill/>
                </a:ln>
                <a:solidFill>
                  <a:schemeClr val="tx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8" name="Picture 7" descr="SHL_tag_2col_pos_outline.eps"/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B2FDD440-A85F-344D-A725-325A6C65B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57640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Long Titl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7455638" y="5686438"/>
            <a:ext cx="4480452" cy="1171563"/>
          </a:xfrm>
          <a:prstGeom prst="rect">
            <a:avLst/>
          </a:prstGeom>
          <a:solidFill>
            <a:srgbClr val="FFFFFF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434146E6-7380-7945-83CA-4EC63B1900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C2D4CA14-A55B-D14F-80A6-595F4270CF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85890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Include This Roadmap Layout or the Agenda Layout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419929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4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230255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040583" y="2035159"/>
            <a:ext cx="2539700" cy="1038225"/>
          </a:xfrm>
          <a:prstGeom prst="rect">
            <a:avLst/>
          </a:prstGeom>
          <a:ln>
            <a:solidFill>
              <a:schemeClr val="accent3"/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6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15757" y="2035159"/>
            <a:ext cx="2539700" cy="10382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19340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50D9E7C1-2A0D-DA43-AC03-A9B01096A3A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70764D5F-943C-8845-9A58-B4F33A1862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2396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601663"/>
          </a:xfrm>
          <a:prstGeom prst="rect">
            <a:avLst/>
          </a:prstGeom>
        </p:spPr>
        <p:txBody>
          <a:bodyPr lIns="0" rIns="0" anchor="b" anchorCtr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703F0130-D09F-7C4D-920C-79FEC2BCD9B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D74B27C1-7404-A943-B5EC-AD1D5750D5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35241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fld id="{02E75376-4488-481E-8346-C3577BB192BB}" type="slidenum">
              <a:rPr lang="en-US" sz="12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pPr>
                <a:lnSpc>
                  <a:spcPts val="900"/>
                </a:lnSpc>
                <a:defRPr/>
              </a:pPr>
              <a:t>‹#›</a:t>
            </a:fld>
            <a:endParaRPr lang="en-US" sz="1200">
              <a:solidFill>
                <a:schemeClr val="tx1">
                  <a:lumMod val="65000"/>
                  <a:lumOff val="35000"/>
                </a:schemeClr>
              </a:solidFill>
              <a:latin typeface="Arial"/>
              <a:cs typeface="Arial"/>
            </a:endParaRP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99C03ED5-6757-144F-B655-36DCED9EB2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F9F5B1DA-E6A4-F54F-8359-17CDEC632F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36373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4"/>
            <a:ext cx="12192000" cy="856343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61" y="72570"/>
            <a:ext cx="10571999" cy="551544"/>
          </a:xfrm>
        </p:spPr>
        <p:txBody>
          <a:bodyPr/>
          <a:lstStyle>
            <a:lvl1pPr>
              <a:defRPr sz="2400">
                <a:latin typeface="Futura Std Light" panose="020B04020202040203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5839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4"/>
          <p:cNvSpPr txBox="1">
            <a:spLocks/>
          </p:cNvSpPr>
          <p:nvPr userDrawn="1"/>
        </p:nvSpPr>
        <p:spPr bwMode="auto">
          <a:xfrm>
            <a:off x="5868200" y="6432161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900"/>
              </a:lnSpc>
              <a:defRPr/>
            </a:pPr>
            <a:endParaRPr lang="en-US" sz="800">
              <a:solidFill>
                <a:srgbClr val="7F7F7F"/>
              </a:solidFill>
              <a:latin typeface="Arial"/>
              <a:cs typeface="Arial"/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55635"/>
            <a:ext cx="10956872" cy="41053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1" name="Title 1"/>
          <p:cNvSpPr txBox="1">
            <a:spLocks/>
          </p:cNvSpPr>
          <p:nvPr userDrawn="1"/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1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Click to Enter Slide Title 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5694493" y="6427807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4FDDAA73-8C39-CC49-B231-4F73A62B83F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82764B13-0D4A-3040-A652-B414ABC26A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157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Bullet w/ Intro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2138766"/>
            <a:ext cx="10956872" cy="34407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1338936"/>
            <a:ext cx="10941908" cy="720000"/>
          </a:xfrm>
          <a:prstGeom prst="rect">
            <a:avLst/>
          </a:prstGeom>
        </p:spPr>
        <p:txBody>
          <a:bodyPr/>
          <a:lstStyle>
            <a:lvl1pPr marL="0" indent="0" algn="l" rtl="0" fontAlgn="base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FontTx/>
              <a:buNone/>
              <a:def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Arial"/>
              </a:defRPr>
            </a:lvl1pPr>
            <a:lvl2pPr>
              <a:buNone/>
              <a:defRPr>
                <a:latin typeface="+mj-lt"/>
                <a:cs typeface="Arial"/>
              </a:defRPr>
            </a:lvl2pPr>
            <a:lvl3pPr>
              <a:buNone/>
              <a:defRPr>
                <a:latin typeface="Arial"/>
                <a:cs typeface="Arial"/>
              </a:defRPr>
            </a:lvl3pPr>
            <a:lvl4pPr>
              <a:buNone/>
              <a:defRPr>
                <a:latin typeface="Arial"/>
                <a:cs typeface="Arial"/>
              </a:defRPr>
            </a:lvl4pPr>
            <a:lvl5pPr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82AD2596-1AF3-A849-BC9E-E4E7F9970D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55566991-9AC9-1840-AA1C-778FD22D09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73510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5952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2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15195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5" name="Rectangle 14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598B25E8-75CD-E549-B32F-A55E4D2D9A2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101E4C52-8F9B-C64C-B499-8EBDE8A56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475081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Column w/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15950" y="1355634"/>
            <a:ext cx="5167892" cy="58880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5951" y="2092272"/>
            <a:ext cx="5167892" cy="33687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6098" y="1355634"/>
            <a:ext cx="5172493" cy="5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SzTx/>
              <a:buFontTx/>
              <a:buNone/>
              <a:tabLst/>
              <a:defRPr/>
            </a:pPr>
            <a:r>
              <a:rPr lang="en-US"/>
              <a:t>Click to enter 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06098" y="2076773"/>
            <a:ext cx="5172493" cy="337576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BAFA3EEE-2C95-5F41-901A-2FCE1AC990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4E892176-7212-BA4A-A5B2-5BFCC15245D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50140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ee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3" name="Oval 12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accent3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36A8531B-A64C-1740-A313-E601679439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27521C0F-6C66-894E-83C3-DA7AF16244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3659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Rectangle 17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20" name="Oval 19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8" name="Picture 7" descr="SHL_tag_2col_pos_outline.eps">
            <a:extLst>
              <a:ext uri="{FF2B5EF4-FFF2-40B4-BE49-F238E27FC236}">
                <a16:creationId xmlns:a16="http://schemas.microsoft.com/office/drawing/2014/main" id="{9090BBD8-D264-DF43-B85F-1B67B00C2B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2B2A04D3-97C7-C748-B9CF-2F4A356CF9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9997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Lilac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5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" name="Rectangle 2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5" name="Oval 4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 descr="SHL_tag_2col_pos_outline.eps">
            <a:extLst>
              <a:ext uri="{FF2B5EF4-FFF2-40B4-BE49-F238E27FC236}">
                <a16:creationId xmlns:a16="http://schemas.microsoft.com/office/drawing/2014/main" id="{59371F55-6267-2448-A5D7-E4025528A8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2C8861B0-4D6B-2D40-8595-74794CCBD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11534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temized Divid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06275" y="2329543"/>
            <a:ext cx="10905005" cy="3190724"/>
          </a:xfrm>
          <a:prstGeom prst="rect">
            <a:avLst/>
          </a:prstGeom>
        </p:spPr>
        <p:txBody>
          <a:bodyPr/>
          <a:lstStyle>
            <a:lvl1pPr marL="171450" indent="-171450" algn="l" rtl="0" fontAlgn="base">
              <a:lnSpc>
                <a:spcPct val="133000"/>
              </a:lnSpc>
              <a:spcBef>
                <a:spcPct val="21000"/>
              </a:spcBef>
              <a:spcAft>
                <a:spcPct val="0"/>
              </a:spcAft>
              <a:buClr>
                <a:srgbClr val="4D4F53"/>
              </a:buClr>
              <a:buFont typeface="Wingdings" charset="2"/>
              <a:buChar char="§"/>
              <a:defRPr lang="en-GB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+mn-ea"/>
                <a:cs typeface="Arial"/>
              </a:defRPr>
            </a:lvl1pPr>
          </a:lstStyle>
          <a:p>
            <a:r>
              <a:rPr lang="en-GB"/>
              <a:t>Click to enter itemized divider text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1" y="373063"/>
            <a:ext cx="4288751" cy="1332366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7" name="Picture 6" descr="SHL_tag_2col_pos_outline.eps">
            <a:extLst>
              <a:ext uri="{FF2B5EF4-FFF2-40B4-BE49-F238E27FC236}">
                <a16:creationId xmlns:a16="http://schemas.microsoft.com/office/drawing/2014/main" id="{B073254E-39BA-E940-B923-ABFF210C84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9" name="Footer Placeholder 1">
            <a:extLst>
              <a:ext uri="{FF2B5EF4-FFF2-40B4-BE49-F238E27FC236}">
                <a16:creationId xmlns:a16="http://schemas.microsoft.com/office/drawing/2014/main" id="{8522C2DF-5E91-6840-8795-C63268F8C5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78334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975AF649-677B-8843-B0C6-43C0986D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CB2EF904-A778-3B46-95A3-940F7BCED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102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Gray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5" name="TextBox 2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10E0149A-516A-DF44-9272-E7F3006B3C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1A523529-3E65-474A-9497-CE755E6C7B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80498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6142C67-E326-423F-BEC0-BE682985C21C}" type="datetime1">
              <a:rPr lang="en-US" smtClean="0"/>
              <a:t>6/14/23</a:t>
            </a:fld>
            <a:endParaRPr lang="en-US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3344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Page (Lilac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5" name="TextBox 14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975AF649-677B-8843-B0C6-43C0986D367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CB2EF904-A778-3B46-95A3-940F7BCED7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013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5"/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2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0D717D65-E4DA-3747-947F-B3FA2BB99D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580D3F53-D0CF-0243-8466-6D0E9B4FE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74007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2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478988CD-E29B-F140-BAF6-63EF001489E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4" name="Picture 13" descr="SHL_tag_2col_pos_outline.eps">
            <a:extLst>
              <a:ext uri="{FF2B5EF4-FFF2-40B4-BE49-F238E27FC236}">
                <a16:creationId xmlns:a16="http://schemas.microsoft.com/office/drawing/2014/main" id="{58567151-1BB2-5449-9A23-895878D3AC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0DE88700-353C-9646-901A-376F7CF0D2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925491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Short Title (Te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6" name="Oval 15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570C16FE-63F1-3F47-861A-3D476CEA2CD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E369F9A2-A173-EF42-AA56-2A4DD9FB22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0" name="Footer Placeholder 1">
            <a:extLst>
              <a:ext uri="{FF2B5EF4-FFF2-40B4-BE49-F238E27FC236}">
                <a16:creationId xmlns:a16="http://schemas.microsoft.com/office/drawing/2014/main" id="{8CB254EB-8DA1-354D-A749-4DDA0AA50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831444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Long Tit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C4DABAE9-EA4E-E449-B706-A770A5FB0C1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CF66DBE0-8E69-9F4B-8B2B-323208FF787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86A852A6-A770-114A-81F2-8C86EF29C9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1816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Cover Long Titl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9017" y="3386761"/>
            <a:ext cx="10969735" cy="310919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>
            <a:spAutoFit/>
          </a:bodyPr>
          <a:lstStyle>
            <a:lvl1pPr marL="0" indent="0">
              <a:buFontTx/>
              <a:buNone/>
              <a:defRPr sz="1400" b="1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15950" y="371475"/>
            <a:ext cx="10972801" cy="133588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rIns="0" bIns="91440" anchor="b"/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lang="en-US" sz="3200" b="1" kern="1200" baseline="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lvl="0" indent="0" algn="l" defTabSz="457200" rtl="0" eaLnBrk="1" latinLnBrk="0" hangingPunct="1">
              <a:spcBef>
                <a:spcPct val="20000"/>
              </a:spcBef>
              <a:buFontTx/>
              <a:buNone/>
            </a:pPr>
            <a:r>
              <a:rPr lang="en-US"/>
              <a:t>Use This Layout For Longer Titles; Limit Title to Two Lines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0" y="1970322"/>
            <a:ext cx="10972801" cy="74406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295B5C3-81E9-6642-888A-E9CE0AA0946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2" name="Picture 11" descr="SHL_tag_2col_pos_outline.eps">
            <a:extLst>
              <a:ext uri="{FF2B5EF4-FFF2-40B4-BE49-F238E27FC236}">
                <a16:creationId xmlns:a16="http://schemas.microsoft.com/office/drawing/2014/main" id="{CBA6C77D-5D46-0944-9474-ECB0C0ED3B5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6BE20892-E045-B541-8589-137A5960C7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201664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Roadm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  <a:ln>
            <a:noFill/>
          </a:ln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Include This Roadmap Layout or the Agenda Layout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3419929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3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6230255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18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040583" y="2035159"/>
            <a:ext cx="2539700" cy="1038225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>
                <a:solidFill>
                  <a:schemeClr val="bg1">
                    <a:lumMod val="50000"/>
                  </a:schemeClr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21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615757" y="2035159"/>
            <a:ext cx="2539700" cy="103822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91440" tIns="91440" rIns="91440" bIns="91440" anchor="t" anchorCtr="0"/>
          <a:lstStyle>
            <a:lvl1pPr marL="0" indent="0" algn="l">
              <a:buNone/>
              <a:defRPr sz="1600" b="1">
                <a:solidFill>
                  <a:schemeClr val="bg1"/>
                </a:solidFill>
              </a:defRPr>
            </a:lvl1pPr>
            <a:lvl2pPr marL="2095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 marL="400050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 marL="595313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790575" indent="0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Text [Arial 16]</a:t>
            </a:r>
          </a:p>
        </p:txBody>
      </p:sp>
      <p:sp>
        <p:nvSpPr>
          <p:cNvPr id="24" name="Rectangle 23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7" name="Picture Placeholder 5">
            <a:extLst>
              <a:ext uri="{FF2B5EF4-FFF2-40B4-BE49-F238E27FC236}">
                <a16:creationId xmlns:a16="http://schemas.microsoft.com/office/drawing/2014/main" id="{A9E278B9-664E-354F-A1B9-FA1E2512A16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9" name="Picture 18" descr="SHL_tag_2col_pos_outline.eps">
            <a:extLst>
              <a:ext uri="{FF2B5EF4-FFF2-40B4-BE49-F238E27FC236}">
                <a16:creationId xmlns:a16="http://schemas.microsoft.com/office/drawing/2014/main" id="{D1FFE918-6184-2647-BE16-4011AB0C6D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23" name="Footer Placeholder 1">
            <a:extLst>
              <a:ext uri="{FF2B5EF4-FFF2-40B4-BE49-F238E27FC236}">
                <a16:creationId xmlns:a16="http://schemas.microsoft.com/office/drawing/2014/main" id="{43EFFFF2-F952-EB46-A469-25C7287D0B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533102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601663"/>
          </a:xfrm>
          <a:prstGeom prst="rect">
            <a:avLst/>
          </a:prstGeom>
        </p:spPr>
        <p:txBody>
          <a:bodyPr lIns="0" rIns="0" anchor="b" anchorCtr="0"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6429B42A-D87C-E44F-922E-A1697AB74C96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DA488261-D8B5-EA4F-B67A-E022BA01FF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5" name="Footer Placeholder 1">
            <a:extLst>
              <a:ext uri="{FF2B5EF4-FFF2-40B4-BE49-F238E27FC236}">
                <a16:creationId xmlns:a16="http://schemas.microsoft.com/office/drawing/2014/main" id="{ED8BC4E1-B0C1-FF44-9C73-5295D9BCF6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30929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5951" y="1355635"/>
            <a:ext cx="10972800" cy="413923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10000"/>
              </a:lnSpc>
              <a:spcBef>
                <a:spcPts val="700"/>
              </a:spcBef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 marL="209550" indent="0">
              <a:lnSpc>
                <a:spcPct val="110000"/>
              </a:lnSpc>
              <a:spcBef>
                <a:spcPts val="700"/>
              </a:spcBef>
              <a:buNone/>
              <a:defRPr>
                <a:latin typeface="Arial"/>
                <a:cs typeface="Arial"/>
              </a:defRPr>
            </a:lvl2pPr>
            <a:lvl3pPr marL="400050" indent="0">
              <a:lnSpc>
                <a:spcPct val="110000"/>
              </a:lnSpc>
              <a:spcBef>
                <a:spcPts val="500"/>
              </a:spcBef>
              <a:buNone/>
              <a:defRPr sz="1600">
                <a:latin typeface="Arial"/>
                <a:cs typeface="Arial"/>
              </a:defRPr>
            </a:lvl3pPr>
            <a:lvl4pPr marL="595313" indent="0">
              <a:lnSpc>
                <a:spcPct val="110000"/>
              </a:lnSpc>
              <a:spcBef>
                <a:spcPts val="500"/>
              </a:spcBef>
              <a:buFont typeface="Lucida Grande"/>
              <a:buNone/>
              <a:defRPr sz="1400">
                <a:latin typeface="Arial"/>
                <a:cs typeface="Arial"/>
              </a:defRPr>
            </a:lvl4pPr>
            <a:lvl5pPr marL="790575" indent="0">
              <a:lnSpc>
                <a:spcPct val="110000"/>
              </a:lnSpc>
              <a:spcBef>
                <a:spcPts val="500"/>
              </a:spcBef>
              <a:buNone/>
              <a:defRPr sz="1400"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10DB1926-3C6A-F544-8B4D-D0F33E293AF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B0E452F4-C0B2-D94A-A1CB-687441FF12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F0005AD5-9AED-8D4B-A39B-779156C625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049418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Bull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1355635"/>
            <a:ext cx="10956872" cy="4105366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6" name="Rectangle 15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78BFB927-35FF-264D-BABA-6F5EBA5AC09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F97DC16A-EBDF-934F-879A-901AE27196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5BFC38B0-8598-D347-9CA4-5952603A9C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5353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brikbild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>
            <a:extLst>
              <a:ext uri="{FF2B5EF4-FFF2-40B4-BE49-F238E27FC236}">
                <a16:creationId xmlns:a16="http://schemas.microsoft.com/office/drawing/2014/main" id="{3B0F1F2D-9DAA-4D69-8133-CEB5EA610596}"/>
              </a:ext>
            </a:extLst>
          </p:cNvPr>
          <p:cNvSpPr/>
          <p:nvPr userDrawn="1"/>
        </p:nvSpPr>
        <p:spPr bwMode="auto">
          <a:xfrm rot="10800000">
            <a:off x="0" y="5581650"/>
            <a:ext cx="12192000" cy="127634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2016858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Basic Bullet w/ Intro Tex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600" y="2138766"/>
            <a:ext cx="10956872" cy="3440768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601" y="1338936"/>
            <a:ext cx="10941908" cy="720000"/>
          </a:xfrm>
          <a:prstGeom prst="rect">
            <a:avLst/>
          </a:prstGeom>
        </p:spPr>
        <p:txBody>
          <a:bodyPr/>
          <a:lstStyle>
            <a:lvl1pPr marL="0" indent="0" algn="l" rtl="0" fontAlgn="base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FontTx/>
              <a:buNone/>
              <a:defRPr 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Arial"/>
              </a:defRPr>
            </a:lvl1pPr>
            <a:lvl2pPr>
              <a:buNone/>
              <a:defRPr>
                <a:latin typeface="+mj-lt"/>
                <a:cs typeface="Arial"/>
              </a:defRPr>
            </a:lvl2pPr>
            <a:lvl3pPr>
              <a:buNone/>
              <a:defRPr>
                <a:latin typeface="Arial"/>
                <a:cs typeface="Arial"/>
              </a:defRPr>
            </a:lvl3pPr>
            <a:lvl4pPr>
              <a:buNone/>
              <a:defRPr>
                <a:latin typeface="Arial"/>
                <a:cs typeface="Arial"/>
              </a:defRPr>
            </a:lvl4pPr>
            <a:lvl5pPr>
              <a:buNone/>
              <a:defRPr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18" name="Rectangle 17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A6EDED29-5999-374A-BBBF-7A2169F775B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2" name="Picture 11" descr="SHL_tag_2col_pos_outline.eps">
            <a:extLst>
              <a:ext uri="{FF2B5EF4-FFF2-40B4-BE49-F238E27FC236}">
                <a16:creationId xmlns:a16="http://schemas.microsoft.com/office/drawing/2014/main" id="{A71D94CC-D1D1-FB4A-8DEC-1EFDB19411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9AE79380-95DB-F641-879C-FAFD62DB13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502393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Two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15952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3" name="Content Placeholder 2"/>
          <p:cNvSpPr>
            <a:spLocks noGrp="1"/>
          </p:cNvSpPr>
          <p:nvPr>
            <p:ph idx="15" hasCustomPrompt="1"/>
          </p:nvPr>
        </p:nvSpPr>
        <p:spPr>
          <a:xfrm>
            <a:off x="6415195" y="1355636"/>
            <a:ext cx="5165088" cy="423236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20" name="Rectangle 19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D9C3529E-4840-2D4A-8161-D04A1AD5EC0E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4EBABE34-D234-CF47-AEAB-7689E8D6B3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36FBFED3-5F18-0B40-9C96-0DFD2E683C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20294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Two-Column w/ Int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15950" y="1355634"/>
            <a:ext cx="5167892" cy="58880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enter text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5951" y="2092272"/>
            <a:ext cx="5167892" cy="3368729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406098" y="1355634"/>
            <a:ext cx="5172493" cy="585216"/>
          </a:xfrm>
          <a:prstGeom prst="rect">
            <a:avLst/>
          </a:prstGeom>
        </p:spPr>
        <p:txBody>
          <a:bodyPr anchor="t" anchorCtr="0"/>
          <a:lstStyle>
            <a:lvl1pPr marL="0" indent="0">
              <a:buNone/>
              <a:defRPr sz="2000" b="1" cap="none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914400" rtl="0" eaLnBrk="1" fontAlgn="base" latinLnBrk="0" hangingPunct="1">
              <a:lnSpc>
                <a:spcPct val="110000"/>
              </a:lnSpc>
              <a:spcBef>
                <a:spcPts val="700"/>
              </a:spcBef>
              <a:spcAft>
                <a:spcPct val="0"/>
              </a:spcAft>
              <a:buClr>
                <a:schemeClr val="bg2"/>
              </a:buClr>
              <a:buSzTx/>
              <a:buFontTx/>
              <a:buNone/>
              <a:tabLst/>
              <a:defRPr/>
            </a:pPr>
            <a:r>
              <a:rPr lang="en-US"/>
              <a:t>Click to enter text</a:t>
            </a:r>
          </a:p>
        </p:txBody>
      </p:sp>
      <p:sp>
        <p:nvSpPr>
          <p:cNvPr id="17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06098" y="2076773"/>
            <a:ext cx="5172493" cy="3375761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2pPr>
            <a:lvl3pPr>
              <a:defRPr sz="16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3pPr>
            <a:lvl4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4pPr>
            <a:lvl5pPr>
              <a:defRPr sz="14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enter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0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sp>
        <p:nvSpPr>
          <p:cNvPr id="22" name="Rectangle 21"/>
          <p:cNvSpPr/>
          <p:nvPr userDrawn="1"/>
        </p:nvSpPr>
        <p:spPr>
          <a:xfrm>
            <a:off x="5694493" y="6410873"/>
            <a:ext cx="622392" cy="219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900"/>
              </a:lnSpc>
              <a:defRPr/>
            </a:pPr>
            <a:r>
              <a:rPr 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rPr>
              <a:t>(#)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87528075-F2F6-8F47-8DC6-83426850F3A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4" name="Picture 13" descr="SHL_tag_2col_pos_outline.eps">
            <a:extLst>
              <a:ext uri="{FF2B5EF4-FFF2-40B4-BE49-F238E27FC236}">
                <a16:creationId xmlns:a16="http://schemas.microsoft.com/office/drawing/2014/main" id="{EA8CE92A-FE3F-AA45-9BA8-9E40CACFE8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E01D3F8F-52D5-5F43-BDFC-0EE906680ED2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85720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408" y="6224588"/>
            <a:ext cx="1119632" cy="361950"/>
          </a:xfrm>
          <a:prstGeom prst="rect">
            <a:avLst/>
          </a:prstGeom>
        </p:spPr>
      </p:pic>
      <p:sp>
        <p:nvSpPr>
          <p:cNvPr id="10" name="Rectangle 9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4" name="Oval 13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accent3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C70A6EC4-CE26-E14A-AF87-AD8D63A4924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6" name="Picture 15" descr="SHL_tag_2col_pos_outline.eps">
            <a:extLst>
              <a:ext uri="{FF2B5EF4-FFF2-40B4-BE49-F238E27FC236}">
                <a16:creationId xmlns:a16="http://schemas.microsoft.com/office/drawing/2014/main" id="{C9A19F9D-E94C-3A41-AC77-6680F24132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7" name="Footer Placeholder 1">
            <a:extLst>
              <a:ext uri="{FF2B5EF4-FFF2-40B4-BE49-F238E27FC236}">
                <a16:creationId xmlns:a16="http://schemas.microsoft.com/office/drawing/2014/main" id="{A0BD7FF1-5BCC-1444-87DA-96BA6A8C33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99257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 Gra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97179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bg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3" name="Oval 12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2D2DCA73-067C-8241-A0F0-520F3161D92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1" name="Picture 10" descr="SHL_tag_2col_pos_outline.eps">
            <a:extLst>
              <a:ext uri="{FF2B5EF4-FFF2-40B4-BE49-F238E27FC236}">
                <a16:creationId xmlns:a16="http://schemas.microsoft.com/office/drawing/2014/main" id="{56E8FDA5-9209-8A4C-9839-215F1D5CA6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5" name="Footer Placeholder 1">
            <a:extLst>
              <a:ext uri="{FF2B5EF4-FFF2-40B4-BE49-F238E27FC236}">
                <a16:creationId xmlns:a16="http://schemas.microsoft.com/office/drawing/2014/main" id="{A9A77B62-4C25-CD4B-9E49-E662571576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80584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Divider Tea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 bwMode="auto">
          <a:xfrm>
            <a:off x="0" y="2"/>
            <a:ext cx="12192000" cy="2971799"/>
          </a:xfrm>
          <a:prstGeom prst="rect">
            <a:avLst/>
          </a:prstGeom>
          <a:solidFill>
            <a:schemeClr val="accent4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Rectangle 14"/>
          <p:cNvSpPr/>
          <p:nvPr userDrawn="1"/>
        </p:nvSpPr>
        <p:spPr bwMode="auto">
          <a:xfrm>
            <a:off x="1659467" y="524950"/>
            <a:ext cx="10532533" cy="1845719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3522134" y="922877"/>
            <a:ext cx="4718756" cy="1045029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462848" y="524950"/>
            <a:ext cx="2460976" cy="1845732"/>
          </a:xfrm>
          <a:prstGeom prst="ellipse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Picture Placeholder 5">
            <a:extLst>
              <a:ext uri="{FF2B5EF4-FFF2-40B4-BE49-F238E27FC236}">
                <a16:creationId xmlns:a16="http://schemas.microsoft.com/office/drawing/2014/main" id="{A05699E6-A71F-D74F-A138-57FB94CF06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9" name="Picture 8" descr="SHL_tag_2col_pos_outline.eps">
            <a:extLst>
              <a:ext uri="{FF2B5EF4-FFF2-40B4-BE49-F238E27FC236}">
                <a16:creationId xmlns:a16="http://schemas.microsoft.com/office/drawing/2014/main" id="{924EE201-F449-B74F-AD13-2A57DC0BDD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0" name="Footer Placeholder 1">
            <a:extLst>
              <a:ext uri="{FF2B5EF4-FFF2-40B4-BE49-F238E27FC236}">
                <a16:creationId xmlns:a16="http://schemas.microsoft.com/office/drawing/2014/main" id="{F1E13775-9614-F244-BDE8-926C2649F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81087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-Brand_End Page Gre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2C88E467-823A-5146-AABF-E0782F1918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B4F735B5-2F71-F243-8A26-4F28196FC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CDF267FD-76C1-644C-99E3-16CA5856D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762004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_End Page (Gra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18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2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2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23" name="TextBox 2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2" name="Picture Placeholder 5">
            <a:extLst>
              <a:ext uri="{FF2B5EF4-FFF2-40B4-BE49-F238E27FC236}">
                <a16:creationId xmlns:a16="http://schemas.microsoft.com/office/drawing/2014/main" id="{2C88E467-823A-5146-AABF-E0782F1918D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3" name="Picture 12" descr="SHL_tag_2col_pos_outline.eps">
            <a:extLst>
              <a:ext uri="{FF2B5EF4-FFF2-40B4-BE49-F238E27FC236}">
                <a16:creationId xmlns:a16="http://schemas.microsoft.com/office/drawing/2014/main" id="{B4F735B5-2F71-F243-8A26-4F28196FC4B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4" name="Footer Placeholder 1">
            <a:extLst>
              <a:ext uri="{FF2B5EF4-FFF2-40B4-BE49-F238E27FC236}">
                <a16:creationId xmlns:a16="http://schemas.microsoft.com/office/drawing/2014/main" id="{CDF267FD-76C1-644C-99E3-16CA5856DC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76123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-Branded End Page (teal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12192000" cy="4394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1800">
              <a:solidFill>
                <a:srgbClr val="FFFFFF"/>
              </a:solidFill>
            </a:endParaRP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615951" y="2058170"/>
            <a:ext cx="7884960" cy="34483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Name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15951" y="2461472"/>
            <a:ext cx="7884960" cy="32511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Title, CEB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15951" y="2846847"/>
            <a:ext cx="7884960" cy="37113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Phone</a:t>
            </a:r>
          </a:p>
          <a:p>
            <a:pPr lvl="0"/>
            <a:endParaRPr lang="en-US"/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14" hasCustomPrompt="1"/>
          </p:nvPr>
        </p:nvSpPr>
        <p:spPr>
          <a:xfrm>
            <a:off x="615951" y="3276600"/>
            <a:ext cx="7884960" cy="43850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/>
          <a:lstStyle>
            <a:lvl1pPr marL="0" indent="0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/>
              <a:t>E-Mail Address</a:t>
            </a:r>
          </a:p>
        </p:txBody>
      </p:sp>
      <p:sp>
        <p:nvSpPr>
          <p:cNvPr id="13" name="TextBox 12"/>
          <p:cNvSpPr txBox="1"/>
          <p:nvPr userDrawn="1"/>
        </p:nvSpPr>
        <p:spPr>
          <a:xfrm>
            <a:off x="615951" y="1144362"/>
            <a:ext cx="3435048" cy="523220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pPr algn="l" defTabSz="457200" fontAlgn="auto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811FE7C4-5CF9-0E40-AC40-17DFE5C747C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869581" y="6061779"/>
            <a:ext cx="2438400" cy="573198"/>
          </a:xfrm>
          <a:prstGeom prst="rect">
            <a:avLst/>
          </a:prstGeom>
        </p:spPr>
        <p:txBody>
          <a:bodyPr vert="horz" anchor="ctr" anchorCtr="0"/>
          <a:lstStyle>
            <a:lvl1pPr marL="0" indent="0" algn="ctr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Co-Brand Logo</a:t>
            </a:r>
          </a:p>
        </p:txBody>
      </p:sp>
      <p:pic>
        <p:nvPicPr>
          <p:cNvPr id="15" name="Picture 14" descr="SHL_tag_2col_pos_outline.eps">
            <a:extLst>
              <a:ext uri="{FF2B5EF4-FFF2-40B4-BE49-F238E27FC236}">
                <a16:creationId xmlns:a16="http://schemas.microsoft.com/office/drawing/2014/main" id="{7447F045-071A-4046-A894-4F77B4ACCF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16" name="Footer Placeholder 1">
            <a:extLst>
              <a:ext uri="{FF2B5EF4-FFF2-40B4-BE49-F238E27FC236}">
                <a16:creationId xmlns:a16="http://schemas.microsoft.com/office/drawing/2014/main" id="{498334CD-CA40-7042-9451-0A1788158C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3826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1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rgbClr val="0A3F6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03056" y="1024535"/>
            <a:ext cx="10979344" cy="0"/>
          </a:xfrm>
          <a:prstGeom prst="line">
            <a:avLst/>
          </a:prstGeom>
          <a:ln w="130175" cmpd="sng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82A681-4B47-2142-BE3B-540FB37443A1}" type="slidenum">
              <a:rPr kumimoji="0" lang="en-GB" sz="1000" b="0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ctr" defTabSz="914400" rtl="0" eaLnBrk="1" fontAlgn="base" latinLnBrk="0" hangingPunct="1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35457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26"/>
            <a:ext cx="12192000" cy="856343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FF8C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sv-SE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75" y="72570"/>
            <a:ext cx="10571999" cy="551544"/>
          </a:xfrm>
        </p:spPr>
        <p:txBody>
          <a:bodyPr/>
          <a:lstStyle>
            <a:lvl1pPr>
              <a:defRPr sz="2400">
                <a:latin typeface="Futura Std Light" panose="020B0402020204020303" pitchFamily="34" charset="0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7212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asic Bleed P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482A681-4B47-2142-BE3B-540FB37443A1}" type="slidenum">
              <a:rPr kumimoji="0" lang="en-GB" sz="1000" b="0" i="0" u="none" strike="noStrike" kern="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+mn-ea"/>
                <a:cs typeface="Arial"/>
              </a:rPr>
              <a:pPr marL="0" marR="0" lvl="0" indent="0" algn="ctr" defTabSz="914400" rtl="0" eaLnBrk="1" fontAlgn="base" latinLnBrk="0" hangingPunct="1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1070903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Basic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600" y="361951"/>
            <a:ext cx="10970683" cy="593869"/>
          </a:xfrm>
          <a:prstGeom prst="rect">
            <a:avLst/>
          </a:prstGeom>
        </p:spPr>
        <p:txBody>
          <a:bodyPr lIns="0" anchor="b" anchorCtr="0"/>
          <a:lstStyle>
            <a:lvl1pPr>
              <a:defRPr sz="2400">
                <a:solidFill>
                  <a:srgbClr val="0A3F6B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Enter Slide Title 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603056" y="1024535"/>
            <a:ext cx="10979344" cy="0"/>
          </a:xfrm>
          <a:prstGeom prst="line">
            <a:avLst/>
          </a:prstGeom>
          <a:ln w="130175" cmpd="sng">
            <a:solidFill>
              <a:schemeClr val="accent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Footer Placeholder 4"/>
          <p:cNvSpPr txBox="1">
            <a:spLocks/>
          </p:cNvSpPr>
          <p:nvPr userDrawn="1"/>
        </p:nvSpPr>
        <p:spPr bwMode="auto">
          <a:xfrm>
            <a:off x="5868200" y="6432163"/>
            <a:ext cx="474133" cy="1397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ts val="900"/>
              </a:lnSpc>
              <a:defRPr/>
            </a:pPr>
            <a:fld id="{B482A681-4B47-2142-BE3B-540FB37443A1}" type="slidenum">
              <a:rPr lang="en-GB" sz="1000" kern="0" smtClean="0">
                <a:solidFill>
                  <a:srgbClr val="7F7F7F"/>
                </a:solidFill>
                <a:latin typeface="Arial"/>
                <a:cs typeface="Arial"/>
              </a:rPr>
              <a:pPr>
                <a:lnSpc>
                  <a:spcPts val="900"/>
                </a:lnSpc>
                <a:defRPr/>
              </a:pPr>
              <a:t>‹#›</a:t>
            </a:fld>
            <a:endParaRPr lang="en-US" sz="800">
              <a:solidFill>
                <a:srgbClr val="7F7F7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69415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npassad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36142C67-E326-423F-BEC0-BE682985C21C}" type="datetime1">
              <a:rPr lang="en-US" smtClean="0">
                <a:solidFill>
                  <a:prstClr val="white"/>
                </a:solidFill>
              </a:rPr>
              <a:pPr/>
              <a:t>6/14/23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rgbClr val="00C6BB"/>
                </a:solidFill>
              </a:rPr>
              <a:pPr/>
              <a:t>‹#›</a:t>
            </a:fld>
            <a:endParaRPr lang="en-US">
              <a:solidFill>
                <a:srgbClr val="00C6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5589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HL_tag_2col_pos_outline.eps">
            <a:extLst>
              <a:ext uri="{FF2B5EF4-FFF2-40B4-BE49-F238E27FC236}">
                <a16:creationId xmlns:a16="http://schemas.microsoft.com/office/drawing/2014/main" id="{B92EE4AE-F3CB-0547-AB8D-36CED899576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551"/>
          <a:stretch/>
        </p:blipFill>
        <p:spPr>
          <a:xfrm>
            <a:off x="619016" y="6065041"/>
            <a:ext cx="1817512" cy="569936"/>
          </a:xfrm>
          <a:prstGeom prst="rect">
            <a:avLst/>
          </a:prstGeom>
        </p:spPr>
      </p:pic>
      <p:sp>
        <p:nvSpPr>
          <p:cNvPr id="4" name="Footer Placeholder 1">
            <a:extLst>
              <a:ext uri="{FF2B5EF4-FFF2-40B4-BE49-F238E27FC236}">
                <a16:creationId xmlns:a16="http://schemas.microsoft.com/office/drawing/2014/main" id="{255CAE36-21B4-9146-8ED6-A7F57D33DF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551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Full Color)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1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7" name="Oval 16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2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Rectangle 25"/>
          <p:cNvSpPr/>
          <p:nvPr userDrawn="1"/>
        </p:nvSpPr>
        <p:spPr bwMode="auto">
          <a:xfrm>
            <a:off x="7320173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  <p:pic>
        <p:nvPicPr>
          <p:cNvPr id="11" name="Picture 10" descr="SHL_tag_2col_pos_outline.eps"/>
          <p:cNvPicPr>
            <a:picLocks noChangeAspect="1"/>
          </p:cNvPicPr>
          <p:nvPr userDrawn="1"/>
        </p:nvPicPr>
        <mc:AlternateContent xmlns:mc="http://schemas.openxmlformats.org/markup-compatibility/2006">
          <mc:Choice xmlns:mv="urn:schemas-microsoft-com:mac:vml" xmlns:ma="http://schemas.microsoft.com/office/mac/drawingml/2008/main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3" name="Footer Placeholder 1">
            <a:extLst>
              <a:ext uri="{FF2B5EF4-FFF2-40B4-BE49-F238E27FC236}">
                <a16:creationId xmlns:a16="http://schemas.microsoft.com/office/drawing/2014/main" id="{68F1116F-21E6-554B-AC20-AC87633DF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8829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hort Title (Blu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 bwMode="auto">
          <a:xfrm>
            <a:off x="1" y="457214"/>
            <a:ext cx="10272889" cy="1845719"/>
          </a:xfrm>
          <a:prstGeom prst="rect">
            <a:avLst/>
          </a:prstGeom>
          <a:solidFill>
            <a:schemeClr val="accent2"/>
          </a:solidFill>
          <a:ln w="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593179" y="2473409"/>
            <a:ext cx="3053132" cy="422192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6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Click to Enter Subtitle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593178" y="3176959"/>
            <a:ext cx="4288751" cy="342019"/>
          </a:xfrm>
          <a:prstGeom prst="rect">
            <a:avLst/>
          </a:prstGeom>
        </p:spPr>
        <p:txBody>
          <a:bodyPr vert="horz" lIns="0" anchor="t"/>
          <a:lstStyle>
            <a:lvl1pPr marL="0" indent="0">
              <a:buFontTx/>
              <a:buNone/>
              <a:defRPr sz="1200" b="1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cs typeface="Arial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lvl="0"/>
            <a:r>
              <a:rPr lang="en-US"/>
              <a:t>Additional Detail</a:t>
            </a:r>
          </a:p>
        </p:txBody>
      </p:sp>
      <p:sp>
        <p:nvSpPr>
          <p:cNvPr id="19" name="Oval 18"/>
          <p:cNvSpPr/>
          <p:nvPr userDrawn="1"/>
        </p:nvSpPr>
        <p:spPr bwMode="auto">
          <a:xfrm>
            <a:off x="9019825" y="457215"/>
            <a:ext cx="2460976" cy="1845732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 userDrawn="1"/>
        </p:nvSpPr>
        <p:spPr bwMode="auto">
          <a:xfrm>
            <a:off x="7297594" y="5686438"/>
            <a:ext cx="4480452" cy="1171563"/>
          </a:xfrm>
          <a:prstGeom prst="rect">
            <a:avLst/>
          </a:prstGeom>
          <a:solidFill>
            <a:schemeClr val="bg1"/>
          </a:solidFill>
          <a:ln w="127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endParaRPr lang="en-US" sz="1800">
              <a:solidFill>
                <a:srgbClr val="000000"/>
              </a:solidFill>
            </a:endParaRPr>
          </a:p>
        </p:txBody>
      </p:sp>
      <p:pic>
        <p:nvPicPr>
          <p:cNvPr id="10" name="Picture 9" descr="SHL_tag_2col_pos_outline.eps">
            <a:extLst>
              <a:ext uri="{FF2B5EF4-FFF2-40B4-BE49-F238E27FC236}">
                <a16:creationId xmlns:a16="http://schemas.microsoft.com/office/drawing/2014/main" id="{8C41CB8C-E812-804A-9B38-CFFEF82E3384}"/>
              </a:ext>
            </a:extLst>
          </p:cNvPr>
          <p:cNvPicPr>
            <a:picLocks noChangeAspect="1"/>
          </p:cNvPicPr>
          <p:nvPr userDrawn="1"/>
        </p:nvPicPr>
        <mc:AlternateContent xmlns:mc="http://schemas.openxmlformats.org/markup-compatibility/2006">
          <mc:Choice xmlns:mv="urn:schemas-microsoft-com:mac:vml" xmlns:ma="http://schemas.microsoft.com/office/mac/drawingml/2008/main" xmlns="" Requires="ma">
            <p:blipFill>
              <a:blip r:embed="rId2"/>
              <a:stretch>
                <a:fillRect/>
              </a:stretch>
            </p:blipFill>
          </mc:Choice>
          <mc:Fallback>
            <p:blipFill>
              <a:blip r:embed="rId3"/>
              <a:stretch>
                <a:fillRect/>
              </a:stretch>
            </p:blipFill>
          </mc:Fallback>
        </mc:AlternateContent>
        <p:spPr>
          <a:xfrm>
            <a:off x="593177" y="5775108"/>
            <a:ext cx="1817512" cy="844984"/>
          </a:xfrm>
          <a:prstGeom prst="rect">
            <a:avLst/>
          </a:prstGeom>
        </p:spPr>
      </p:pic>
      <p:sp>
        <p:nvSpPr>
          <p:cNvPr id="11" name="Footer Placeholder 1">
            <a:extLst>
              <a:ext uri="{FF2B5EF4-FFF2-40B4-BE49-F238E27FC236}">
                <a16:creationId xmlns:a16="http://schemas.microsoft.com/office/drawing/2014/main" id="{8DD8D7EF-C467-0C4E-BAC9-5FD7CEEBDB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8719169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E8D92B5F-5B18-5B4E-ADBB-B5B85D4FF31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0603" y="846663"/>
            <a:ext cx="4288751" cy="1163562"/>
          </a:xfrm>
          <a:prstGeom prst="rect">
            <a:avLst/>
          </a:prstGeom>
        </p:spPr>
        <p:txBody>
          <a:bodyPr vert="horz" lIns="0" rIns="0" bIns="91440" anchor="b"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2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3400" b="1">
                <a:solidFill>
                  <a:srgbClr val="0A3F6B"/>
                </a:solidFill>
              </a:defRPr>
            </a:lvl2pPr>
            <a:lvl3pPr>
              <a:defRPr sz="3400" b="1">
                <a:solidFill>
                  <a:srgbClr val="0A3F6B"/>
                </a:solidFill>
              </a:defRPr>
            </a:lvl3pPr>
            <a:lvl4pPr>
              <a:defRPr sz="3400" b="1">
                <a:solidFill>
                  <a:srgbClr val="0A3F6B"/>
                </a:solidFill>
              </a:defRPr>
            </a:lvl4pPr>
            <a:lvl5pPr>
              <a:defRPr sz="3400" b="1">
                <a:solidFill>
                  <a:srgbClr val="0A3F6B"/>
                </a:solidFill>
              </a:defRPr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Enter Title; Two Lines Only</a:t>
            </a:r>
          </a:p>
        </p:txBody>
      </p:sp>
    </p:spTree>
    <p:extLst>
      <p:ext uri="{BB962C8B-B14F-4D97-AF65-F5344CB8AC3E}">
        <p14:creationId xmlns:p14="http://schemas.microsoft.com/office/powerpoint/2010/main" val="3368746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32.xml"/><Relationship Id="rId39" Type="http://schemas.openxmlformats.org/officeDocument/2006/relationships/slideLayout" Target="../slideLayouts/slideLayout45.xml"/><Relationship Id="rId21" Type="http://schemas.openxmlformats.org/officeDocument/2006/relationships/slideLayout" Target="../slideLayouts/slideLayout27.xml"/><Relationship Id="rId34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8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29" Type="http://schemas.openxmlformats.org/officeDocument/2006/relationships/slideLayout" Target="../slideLayouts/slideLayout35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24" Type="http://schemas.openxmlformats.org/officeDocument/2006/relationships/slideLayout" Target="../slideLayouts/slideLayout30.xml"/><Relationship Id="rId32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43.xml"/><Relationship Id="rId40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51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34.xml"/><Relationship Id="rId36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25.xml"/><Relationship Id="rId31" Type="http://schemas.openxmlformats.org/officeDocument/2006/relationships/slideLayout" Target="../slideLayouts/slideLayout37.xml"/><Relationship Id="rId44" Type="http://schemas.openxmlformats.org/officeDocument/2006/relationships/slideLayout" Target="../slideLayouts/slideLayout50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33.xml"/><Relationship Id="rId30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41.xml"/><Relationship Id="rId43" Type="http://schemas.openxmlformats.org/officeDocument/2006/relationships/slideLayout" Target="../slideLayouts/slideLayout49.xml"/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31.xml"/><Relationship Id="rId33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44.xml"/><Relationship Id="rId46" Type="http://schemas.openxmlformats.org/officeDocument/2006/relationships/theme" Target="../theme/theme3.xml"/><Relationship Id="rId20" Type="http://schemas.openxmlformats.org/officeDocument/2006/relationships/slideLayout" Target="../slideLayouts/slideLayout26.xml"/><Relationship Id="rId41" Type="http://schemas.openxmlformats.org/officeDocument/2006/relationships/slideLayout" Target="../slideLayouts/slideLayout4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2" y="447188"/>
            <a:ext cx="10571999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4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5" y="6041366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5" y="6041366"/>
            <a:ext cx="1343707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A6DA485-2052-43E6-BB05-69CF0F9B976B}" type="datetime1">
              <a:rPr lang="en-US" smtClean="0"/>
              <a:t>6/14/23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3" y="5915892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1497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17" y="447188"/>
            <a:ext cx="10571999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sv-SE"/>
              <a:t>Klicka här för att ändra format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4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5" y="6041388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5" y="6041388"/>
            <a:ext cx="1343707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A6DA485-2052-43E6-BB05-69CF0F9B976B}" type="datetime1">
              <a:rPr lang="en-US" smtClean="0">
                <a:solidFill>
                  <a:prstClr val="white"/>
                </a:solidFill>
              </a:rPr>
              <a:pPr/>
              <a:t>6/14/23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3" y="5915914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>
                <a:solidFill>
                  <a:srgbClr val="00C6BB"/>
                </a:solidFill>
              </a:rPr>
              <a:pPr/>
              <a:t>‹#›</a:t>
            </a:fld>
            <a:endParaRPr lang="en-US">
              <a:solidFill>
                <a:srgbClr val="00C6B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020316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7AAB37-4A80-964E-824F-F32F502495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869582" y="6186191"/>
            <a:ext cx="9034964" cy="4487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marR="0" indent="0" algn="r" defTabSz="914400" rtl="0" eaLnBrk="1" fontAlgn="base" latinLnBrk="0" hangingPunct="1">
              <a:lnSpc>
                <a:spcPts val="800"/>
              </a:lnSpc>
              <a:spcBef>
                <a:spcPts val="2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r>
              <a:rPr lang="en-GB" sz="800">
                <a:solidFill>
                  <a:srgbClr val="7F7F7F"/>
                </a:solidFill>
              </a:rPr>
              <a:t>© 2018 SHL and/or its affiliates. All Rights Reserved.</a:t>
            </a:r>
            <a:endParaRPr lang="en-US" sz="800">
              <a:solidFill>
                <a:srgbClr val="FFFFFF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785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  <p:sldLayoutId id="2147483687" r:id="rId18"/>
    <p:sldLayoutId id="2147483688" r:id="rId19"/>
    <p:sldLayoutId id="2147483689" r:id="rId20"/>
    <p:sldLayoutId id="2147483690" r:id="rId21"/>
    <p:sldLayoutId id="2147483691" r:id="rId22"/>
    <p:sldLayoutId id="2147483692" r:id="rId23"/>
    <p:sldLayoutId id="2147483693" r:id="rId24"/>
    <p:sldLayoutId id="2147483694" r:id="rId25"/>
    <p:sldLayoutId id="2147483695" r:id="rId26"/>
    <p:sldLayoutId id="2147483696" r:id="rId27"/>
    <p:sldLayoutId id="2147483697" r:id="rId28"/>
    <p:sldLayoutId id="2147483698" r:id="rId29"/>
    <p:sldLayoutId id="2147483699" r:id="rId30"/>
    <p:sldLayoutId id="2147483700" r:id="rId31"/>
    <p:sldLayoutId id="2147483701" r:id="rId32"/>
    <p:sldLayoutId id="2147483702" r:id="rId33"/>
    <p:sldLayoutId id="2147483703" r:id="rId34"/>
    <p:sldLayoutId id="2147483704" r:id="rId35"/>
    <p:sldLayoutId id="2147483705" r:id="rId36"/>
    <p:sldLayoutId id="2147483706" r:id="rId37"/>
    <p:sldLayoutId id="2147483707" r:id="rId38"/>
    <p:sldLayoutId id="2147483708" r:id="rId39"/>
    <p:sldLayoutId id="2147483709" r:id="rId40"/>
    <p:sldLayoutId id="2147483710" r:id="rId41"/>
    <p:sldLayoutId id="2147483711" r:id="rId42"/>
    <p:sldLayoutId id="2147483712" r:id="rId43"/>
    <p:sldLayoutId id="2147483713" r:id="rId44"/>
    <p:sldLayoutId id="2147483714" r:id="rId45"/>
  </p:sldLayoutIdLst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cap="none" baseline="0">
          <a:solidFill>
            <a:schemeClr val="accent1"/>
          </a:solidFill>
          <a:latin typeface="+mj-lt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>
          <a:solidFill>
            <a:schemeClr val="tx2"/>
          </a:solidFill>
          <a:latin typeface="Georgia" pitchFamily="18" charset="0"/>
        </a:defRPr>
      </a:lvl9pPr>
    </p:titleStyle>
    <p:bodyStyle>
      <a:lvl1pPr marL="207963" indent="-207963" algn="l" rtl="0" eaLnBrk="1" fontAlgn="base" hangingPunct="1">
        <a:lnSpc>
          <a:spcPct val="110000"/>
        </a:lnSpc>
        <a:spcBef>
          <a:spcPts val="700"/>
        </a:spcBef>
        <a:spcAft>
          <a:spcPct val="0"/>
        </a:spcAft>
        <a:buClr>
          <a:srgbClr val="4D4F53"/>
        </a:buClr>
        <a:buFont typeface="Wingdings" charset="2"/>
        <a:buChar char="§"/>
        <a:defRPr sz="2000">
          <a:solidFill>
            <a:schemeClr val="tx1"/>
          </a:solidFill>
          <a:latin typeface="Arial"/>
          <a:ea typeface="+mn-ea"/>
          <a:cs typeface="Arial"/>
        </a:defRPr>
      </a:lvl1pPr>
      <a:lvl2pPr marL="398463" indent="-188913" algn="l" rtl="0" eaLnBrk="1" fontAlgn="base" hangingPunct="1">
        <a:lnSpc>
          <a:spcPct val="110000"/>
        </a:lnSpc>
        <a:spcBef>
          <a:spcPts val="600"/>
        </a:spcBef>
        <a:spcAft>
          <a:spcPct val="0"/>
        </a:spcAft>
        <a:buClr>
          <a:srgbClr val="4D4F53"/>
        </a:buClr>
        <a:buFont typeface="Lucida Grande"/>
        <a:buChar char="−"/>
        <a:defRPr>
          <a:solidFill>
            <a:schemeClr val="tx1"/>
          </a:solidFill>
          <a:latin typeface="Arial"/>
          <a:cs typeface="Arial"/>
        </a:defRPr>
      </a:lvl2pPr>
      <a:lvl3pPr marL="593725" indent="-193675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Wingdings" charset="2"/>
        <a:buChar char="§"/>
        <a:defRPr sz="1600">
          <a:solidFill>
            <a:schemeClr val="tx1"/>
          </a:solidFill>
          <a:latin typeface="Arial"/>
          <a:cs typeface="Arial"/>
        </a:defRPr>
      </a:lvl3pPr>
      <a:lvl4pPr marL="788988" indent="-193675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Lucida Grande"/>
        <a:buChar char="−"/>
        <a:defRPr sz="1400">
          <a:solidFill>
            <a:schemeClr val="tx1"/>
          </a:solidFill>
          <a:latin typeface="Arial"/>
          <a:cs typeface="Arial"/>
        </a:defRPr>
      </a:lvl4pPr>
      <a:lvl5pPr marL="985838" indent="-195263" algn="l" rtl="0" eaLnBrk="1" fontAlgn="base" hangingPunct="1">
        <a:lnSpc>
          <a:spcPct val="110000"/>
        </a:lnSpc>
        <a:spcBef>
          <a:spcPts val="500"/>
        </a:spcBef>
        <a:spcAft>
          <a:spcPct val="0"/>
        </a:spcAft>
        <a:buClr>
          <a:srgbClr val="4D4F53"/>
        </a:buClr>
        <a:buFont typeface="Wingdings" charset="2"/>
        <a:buChar char="§"/>
        <a:defRPr sz="1400">
          <a:solidFill>
            <a:schemeClr val="tx1"/>
          </a:solidFill>
          <a:latin typeface="Arial"/>
          <a:cs typeface="Arial"/>
        </a:defRPr>
      </a:lvl5pPr>
      <a:lvl6pPr marL="14430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6pPr>
      <a:lvl7pPr marL="19002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7pPr>
      <a:lvl8pPr marL="23574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8pPr>
      <a:lvl9pPr marL="2814638" indent="-195263" algn="l" rtl="0" eaLnBrk="1" fontAlgn="base" hangingPunct="1">
        <a:lnSpc>
          <a:spcPct val="133000"/>
        </a:lnSpc>
        <a:spcBef>
          <a:spcPct val="21000"/>
        </a:spcBef>
        <a:spcAft>
          <a:spcPct val="0"/>
        </a:spcAft>
        <a:buClr>
          <a:schemeClr val="bg2"/>
        </a:buClr>
        <a:buChar char="•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tshållare för bildnummer 2">
            <a:extLst>
              <a:ext uri="{FF2B5EF4-FFF2-40B4-BE49-F238E27FC236}">
                <a16:creationId xmlns:a16="http://schemas.microsoft.com/office/drawing/2014/main" id="{04EEEAB7-5A72-479E-BD87-82AAADC8A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sv-SE" smtClean="0"/>
              <a:pPr/>
              <a:t>1</a:t>
            </a:fld>
            <a:endParaRPr lang="sv-SE"/>
          </a:p>
        </p:txBody>
      </p:sp>
      <p:pic>
        <p:nvPicPr>
          <p:cNvPr id="5" name="Bildobjekt 4" descr="En bild som visar utomhus, byggnad, gata, sitter&#10;&#10;Automatiskt genererad beskrivning">
            <a:extLst>
              <a:ext uri="{FF2B5EF4-FFF2-40B4-BE49-F238E27FC236}">
                <a16:creationId xmlns:a16="http://schemas.microsoft.com/office/drawing/2014/main" id="{4993F315-C11A-43C5-BC8F-AFCF0B668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F1DDAE9F-379D-42DB-B4F0-DE503E187B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  <p:sp>
        <p:nvSpPr>
          <p:cNvPr id="14" name="TextBox 1">
            <a:extLst>
              <a:ext uri="{FF2B5EF4-FFF2-40B4-BE49-F238E27FC236}">
                <a16:creationId xmlns:a16="http://schemas.microsoft.com/office/drawing/2014/main" id="{05B06DE7-3102-49F6-88AA-F61FA57E7761}"/>
              </a:ext>
            </a:extLst>
          </p:cNvPr>
          <p:cNvSpPr txBox="1">
            <a:spLocks/>
          </p:cNvSpPr>
          <p:nvPr/>
        </p:nvSpPr>
        <p:spPr>
          <a:xfrm>
            <a:off x="32827" y="5207959"/>
            <a:ext cx="1899530" cy="508951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sv-SE" sz="1400" b="0">
                <a:solidFill>
                  <a:schemeClr val="tx1"/>
                </a:solidFill>
                <a:latin typeface="Futura Std Light" panose="020B0402020204020303" pitchFamily="34" charset="0"/>
              </a:rPr>
              <a:t>Fördjupad Bedömning</a:t>
            </a:r>
          </a:p>
        </p:txBody>
      </p:sp>
      <p:sp>
        <p:nvSpPr>
          <p:cNvPr id="15" name="TextBox 2">
            <a:extLst>
              <a:ext uri="{FF2B5EF4-FFF2-40B4-BE49-F238E27FC236}">
                <a16:creationId xmlns:a16="http://schemas.microsoft.com/office/drawing/2014/main" id="{94E9238F-FE87-4928-A6DD-DCE2FCA7245E}"/>
              </a:ext>
            </a:extLst>
          </p:cNvPr>
          <p:cNvSpPr txBox="1">
            <a:spLocks/>
          </p:cNvSpPr>
          <p:nvPr/>
        </p:nvSpPr>
        <p:spPr>
          <a:xfrm>
            <a:off x="32827" y="5615342"/>
            <a:ext cx="1879478" cy="933449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Namn </a:t>
            </a:r>
            <a:endParaRPr lang="sv-SE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Bolag</a:t>
            </a:r>
            <a:endParaRPr lang="sv-SE" dirty="0">
              <a:solidFill>
                <a:schemeClr val="tx1"/>
              </a:solidFill>
            </a:endParaRPr>
          </a:p>
          <a:p>
            <a:pPr>
              <a:spcBef>
                <a:spcPts val="600"/>
              </a:spcBef>
            </a:pPr>
            <a:r>
              <a:rPr lang="sv-SE" sz="1400" b="0" dirty="0">
                <a:solidFill>
                  <a:schemeClr val="tx1"/>
                </a:solidFill>
                <a:latin typeface="Futura Std Light"/>
              </a:rPr>
              <a:t>Roll</a:t>
            </a:r>
          </a:p>
        </p:txBody>
      </p:sp>
      <p:sp>
        <p:nvSpPr>
          <p:cNvPr id="17" name="NameMonth">
            <a:extLst>
              <a:ext uri="{FF2B5EF4-FFF2-40B4-BE49-F238E27FC236}">
                <a16:creationId xmlns:a16="http://schemas.microsoft.com/office/drawing/2014/main" id="{9E723C07-D1B1-4572-B90E-3108C11CD803}"/>
              </a:ext>
            </a:extLst>
          </p:cNvPr>
          <p:cNvSpPr txBox="1">
            <a:spLocks/>
          </p:cNvSpPr>
          <p:nvPr/>
        </p:nvSpPr>
        <p:spPr>
          <a:xfrm>
            <a:off x="32827" y="6485073"/>
            <a:ext cx="1899530" cy="2762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spcBef>
                <a:spcPts val="600"/>
              </a:spcBef>
            </a:pPr>
            <a:r>
              <a:rPr lang="sv-SE" sz="1200" b="0" dirty="0">
                <a:solidFill>
                  <a:schemeClr val="tx1"/>
                </a:solidFill>
                <a:latin typeface="Futura Std Light"/>
              </a:rPr>
              <a:t>Månad, 2023</a:t>
            </a:r>
            <a:endParaRPr lang="sv-SE" sz="1200" b="0" dirty="0">
              <a:solidFill>
                <a:schemeClr val="tx1"/>
              </a:solidFill>
              <a:latin typeface="Futura Std Light" panose="020B04020202040203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1511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#3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5891366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76221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#4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0110102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293526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#5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7479238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28398387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person, utomhus, vatten, person&#10;&#10;Automatiskt genererad beskrivning">
            <a:extLst>
              <a:ext uri="{FF2B5EF4-FFF2-40B4-BE49-F238E27FC236}">
                <a16:creationId xmlns:a16="http://schemas.microsoft.com/office/drawing/2014/main" id="{2AFCC55F-3FD0-4391-9E71-A26078005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8443" y="5377218"/>
            <a:ext cx="1991046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Personliga drivkrafter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6890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559195" y="3140934"/>
            <a:ext cx="5367043" cy="2246489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Motivationsfaktorer – Övergripande bild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476738"/>
            <a:ext cx="1060182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Översikten visar de faktorer som motiverar och </a:t>
            </a:r>
            <a:r>
              <a:rPr lang="sv-SE" sz="1400" err="1">
                <a:solidFill>
                  <a:schemeClr val="bg1"/>
                </a:solidFill>
                <a:latin typeface="Futura Std Light" panose="020B0402020204020303" pitchFamily="34" charset="0"/>
              </a:rPr>
              <a:t>demotiverar</a:t>
            </a: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 kandidaten starkast. </a:t>
            </a:r>
          </a:p>
          <a:p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Grön indikerar att det är en drivkraft som motiverar och ger energi till kandidaten. Gul indikerar att drivkraften inte har någon påverkan på kandidaten. Röd indikerar att drivkraften </a:t>
            </a:r>
            <a:r>
              <a:rPr lang="sv-SE" sz="1400" err="1">
                <a:solidFill>
                  <a:schemeClr val="bg1"/>
                </a:solidFill>
                <a:latin typeface="Futura Std Light" panose="020B0402020204020303" pitchFamily="34" charset="0"/>
              </a:rPr>
              <a:t>demotiverar</a:t>
            </a: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 och tar energi från kandidaten.</a:t>
            </a:r>
            <a:endParaRPr lang="sv-SE" sz="160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graphicFrame>
        <p:nvGraphicFramePr>
          <p:cNvPr id="13" name="TableDrivers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6918605"/>
              </p:ext>
            </p:extLst>
          </p:nvPr>
        </p:nvGraphicFramePr>
        <p:xfrm>
          <a:off x="625482" y="3246761"/>
          <a:ext cx="5022964" cy="20348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356274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666690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41269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1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Rädsla</a:t>
                      </a:r>
                      <a:r>
                        <a:rPr lang="en-GB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för </a:t>
                      </a:r>
                      <a:r>
                        <a:rPr lang="en-GB" sz="11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misslyckande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Engagemang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4210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Prestation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4037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Självständighet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41715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1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Principfast</a:t>
                      </a:r>
                      <a:endParaRPr lang="en-SE" sz="11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48392418-C38F-412D-B05A-D1A2D428B3EC}"/>
              </a:ext>
            </a:extLst>
          </p:cNvPr>
          <p:cNvSpPr txBox="1"/>
          <p:nvPr/>
        </p:nvSpPr>
        <p:spPr>
          <a:xfrm>
            <a:off x="6096000" y="3140934"/>
            <a:ext cx="5742900" cy="2240328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18C94736-FBD6-498B-9DD8-6852EFFE4096}"/>
              </a:ext>
            </a:extLst>
          </p:cNvPr>
          <p:cNvSpPr/>
          <p:nvPr/>
        </p:nvSpPr>
        <p:spPr>
          <a:xfrm>
            <a:off x="559197" y="2832521"/>
            <a:ext cx="5378618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Utmärkande motivationsfaktorer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6D13B534-1846-464B-9953-09AD804D344C}"/>
              </a:ext>
            </a:extLst>
          </p:cNvPr>
          <p:cNvSpPr/>
          <p:nvPr/>
        </p:nvSpPr>
        <p:spPr>
          <a:xfrm>
            <a:off x="6096001" y="2832521"/>
            <a:ext cx="5742899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3587296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En bild som visar person, byggnad, utomhus, person&#10;&#10;Automatiskt genererad beskrivning">
            <a:extLst>
              <a:ext uri="{FF2B5EF4-FFF2-40B4-BE49-F238E27FC236}">
                <a16:creationId xmlns:a16="http://schemas.microsoft.com/office/drawing/2014/main" id="{53E1E0E9-E99E-41CA-8406-F17B76AFF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-15942" y="5377218"/>
            <a:ext cx="2015429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Färdighetsbedömning</a:t>
            </a:r>
            <a:endParaRPr lang="sv-SE" sz="1400" b="0">
              <a:solidFill>
                <a:schemeClr val="tx1"/>
              </a:solidFill>
              <a:latin typeface="Futura Std Light" panose="020B0402020204020303" pitchFamily="34" charset="0"/>
            </a:endParaRP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046A04C-52EC-4DB5-8CB2-21463747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1869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425418" y="2770809"/>
            <a:ext cx="5493263" cy="381982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en-GB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Kognitiv förmåga – Övergripande bild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268192"/>
            <a:ext cx="10601828" cy="95410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sv-SE" sz="1400">
                <a:solidFill>
                  <a:schemeClr val="bg1"/>
                </a:solidFill>
                <a:latin typeface="Futura Std Light"/>
              </a:rPr>
              <a:t>Översikten visar hur kandidaten presterat på kognitiva färdighetstester avseende Induktiv, Numerisk och Deduktiv förmåga. </a:t>
            </a: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 lvl="0">
              <a:defRPr/>
            </a:pP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>
              <a:defRPr/>
            </a:pPr>
            <a:r>
              <a:rPr lang="sv-SE" sz="1400">
                <a:solidFill>
                  <a:schemeClr val="bg1"/>
                </a:solidFill>
                <a:latin typeface="Futura Std Light"/>
              </a:rPr>
              <a:t>Resultaten jämförs med en normgrupp av allmän population.</a:t>
            </a:r>
          </a:p>
        </p:txBody>
      </p:sp>
      <p:graphicFrame>
        <p:nvGraphicFramePr>
          <p:cNvPr id="13" name="TableAbility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540689"/>
              </p:ext>
            </p:extLst>
          </p:nvPr>
        </p:nvGraphicFramePr>
        <p:xfrm>
          <a:off x="683220" y="2923209"/>
          <a:ext cx="4986060" cy="161767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987370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998690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41269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1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Generell</a:t>
                      </a:r>
                      <a:r>
                        <a:rPr lang="en-GB" sz="1600" b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1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1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Induktiv</a:t>
                      </a:r>
                      <a:r>
                        <a:rPr lang="en-GB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b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421034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Numerisk</a:t>
                      </a:r>
                      <a:r>
                        <a:rPr lang="en-GB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 </a:t>
                      </a:r>
                      <a:r>
                        <a:rPr lang="en-GB" sz="1600" b="0" dirty="0" err="1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40371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Deduktiv förmåga</a:t>
                      </a:r>
                      <a:endParaRPr lang="en-SE" sz="1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SE" sz="200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</a:tbl>
          </a:graphicData>
        </a:graphic>
      </p:graphicFrame>
      <p:sp>
        <p:nvSpPr>
          <p:cNvPr id="47" name="TextBox 46">
            <a:extLst>
              <a:ext uri="{FF2B5EF4-FFF2-40B4-BE49-F238E27FC236}">
                <a16:creationId xmlns:a16="http://schemas.microsoft.com/office/drawing/2014/main" id="{27FB5023-0189-46C0-9365-E3926DD87D40}"/>
              </a:ext>
            </a:extLst>
          </p:cNvPr>
          <p:cNvSpPr txBox="1"/>
          <p:nvPr/>
        </p:nvSpPr>
        <p:spPr>
          <a:xfrm>
            <a:off x="6167852" y="2770808"/>
            <a:ext cx="5742900" cy="381982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8" name="Rektangel 47">
            <a:extLst>
              <a:ext uri="{FF2B5EF4-FFF2-40B4-BE49-F238E27FC236}">
                <a16:creationId xmlns:a16="http://schemas.microsoft.com/office/drawing/2014/main" id="{E7DC963E-271F-4654-98F5-D21E832C3CBD}"/>
              </a:ext>
            </a:extLst>
          </p:cNvPr>
          <p:cNvSpPr/>
          <p:nvPr/>
        </p:nvSpPr>
        <p:spPr>
          <a:xfrm>
            <a:off x="425418" y="2455384"/>
            <a:ext cx="5493262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en-GB" sz="1400" b="1" err="1">
                <a:solidFill>
                  <a:prstClr val="black"/>
                </a:solidFill>
                <a:latin typeface="Futura Std Light" panose="020B0402020204020303" pitchFamily="34" charset="0"/>
              </a:rPr>
              <a:t>Översikt</a:t>
            </a:r>
            <a:endParaRPr lang="en-GB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49" name="Rektangel 48">
            <a:extLst>
              <a:ext uri="{FF2B5EF4-FFF2-40B4-BE49-F238E27FC236}">
                <a16:creationId xmlns:a16="http://schemas.microsoft.com/office/drawing/2014/main" id="{D2A8E5CA-9720-49E4-AA61-3149F986A19B}"/>
              </a:ext>
            </a:extLst>
          </p:cNvPr>
          <p:cNvSpPr/>
          <p:nvPr/>
        </p:nvSpPr>
        <p:spPr>
          <a:xfrm>
            <a:off x="6167852" y="2455384"/>
            <a:ext cx="5742900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en-GB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</a:t>
            </a:r>
            <a:r>
              <a:rPr lang="en-GB" sz="1400" b="1" dirty="0" err="1">
                <a:solidFill>
                  <a:prstClr val="black"/>
                </a:solidFill>
                <a:latin typeface="Futura Std Light" panose="020B0402020204020303" pitchFamily="34" charset="0"/>
              </a:rPr>
              <a:t>kommentarer</a:t>
            </a:r>
            <a:endParaRPr lang="en-GB" sz="1400" b="1" dirty="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2F0A75F7-9A3E-4655-8193-DF07073B45DF}"/>
              </a:ext>
            </a:extLst>
          </p:cNvPr>
          <p:cNvSpPr/>
          <p:nvPr/>
        </p:nvSpPr>
        <p:spPr>
          <a:xfrm>
            <a:off x="1818854" y="5918150"/>
            <a:ext cx="25571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1-9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   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långt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under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10-30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under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31-69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genomsnittligt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70-90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över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algn="l"/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91-99</a:t>
            </a:r>
            <a:r>
              <a:rPr lang="en-US" sz="800" baseline="30000">
                <a:solidFill>
                  <a:prstClr val="black"/>
                </a:solidFill>
                <a:latin typeface="Futura Std Light" panose="020B0402020204020303" pitchFamily="34" charset="0"/>
              </a:rPr>
              <a:t>:e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percentilen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anses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vara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långt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över</a:t>
            </a:r>
            <a:r>
              <a:rPr lang="en-US" sz="800">
                <a:solidFill>
                  <a:prstClr val="black"/>
                </a:solidFill>
                <a:latin typeface="Futura Std Light" panose="020B0402020204020303" pitchFamily="34" charset="0"/>
              </a:rPr>
              <a:t> </a:t>
            </a:r>
            <a:r>
              <a:rPr lang="en-US" sz="800" err="1">
                <a:solidFill>
                  <a:prstClr val="black"/>
                </a:solidFill>
                <a:latin typeface="Futura Std Light" panose="020B0402020204020303" pitchFamily="34" charset="0"/>
              </a:rPr>
              <a:t>genomsnittet</a:t>
            </a:r>
            <a:endParaRPr lang="en-US" sz="80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pic>
        <p:nvPicPr>
          <p:cNvPr id="11" name="Picture 9">
            <a:extLst>
              <a:ext uri="{FF2B5EF4-FFF2-40B4-BE49-F238E27FC236}">
                <a16:creationId xmlns:a16="http://schemas.microsoft.com/office/drawing/2014/main" id="{9AE9E28B-203A-458A-84BC-F5952D5D72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6752" y="4558204"/>
            <a:ext cx="3830594" cy="139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609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7">
            <a:extLst>
              <a:ext uri="{FF2B5EF4-FFF2-40B4-BE49-F238E27FC236}">
                <a16:creationId xmlns:a16="http://schemas.microsoft.com/office/drawing/2014/main" id="{B729B7D4-C6F8-45AA-B07C-BE717B2EECD5}"/>
              </a:ext>
            </a:extLst>
          </p:cNvPr>
          <p:cNvSpPr txBox="1"/>
          <p:nvPr/>
        </p:nvSpPr>
        <p:spPr>
          <a:xfrm>
            <a:off x="402784" y="1964626"/>
            <a:ext cx="11220429" cy="4647501"/>
          </a:xfrm>
          <a:prstGeom prst="rect">
            <a:avLst/>
          </a:prstGeom>
          <a:noFill/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26" name="TableNumerical">
            <a:extLst>
              <a:ext uri="{FF2B5EF4-FFF2-40B4-BE49-F238E27FC236}">
                <a16:creationId xmlns:a16="http://schemas.microsoft.com/office/drawing/2014/main" id="{80278248-AA37-419F-84D6-E06D216EA7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246707"/>
              </p:ext>
            </p:extLst>
          </p:nvPr>
        </p:nvGraphicFramePr>
        <p:xfrm>
          <a:off x="683219" y="3651800"/>
          <a:ext cx="10730737" cy="6967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799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1652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Numerisk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Induktiv, Numerisk och Deduktiv förmåga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89" y="1476738"/>
            <a:ext cx="111228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sv-SE" sz="1400">
                <a:solidFill>
                  <a:prstClr val="black"/>
                </a:solidFill>
                <a:latin typeface="Futura Std Light" panose="020B0402020204020303" pitchFamily="34" charset="0"/>
              </a:rPr>
              <a:t>Resultaten på de Induktiva, Numeriska och Deduktiva testerna ger en indikation på vilka typer av uppgifter kandidaten tenderar att ha lätt respektive svårt att genomföra.</a:t>
            </a:r>
          </a:p>
        </p:txBody>
      </p:sp>
      <p:graphicFrame>
        <p:nvGraphicFramePr>
          <p:cNvPr id="25" name="TableInductive">
            <a:extLst>
              <a:ext uri="{FF2B5EF4-FFF2-40B4-BE49-F238E27FC236}">
                <a16:creationId xmlns:a16="http://schemas.microsoft.com/office/drawing/2014/main" id="{634404AF-1970-4A60-8FDB-FFD3E715F0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775044"/>
              </p:ext>
            </p:extLst>
          </p:nvPr>
        </p:nvGraphicFramePr>
        <p:xfrm>
          <a:off x="683220" y="2121017"/>
          <a:ext cx="10730738" cy="639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800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240443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Induktiv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  <p:graphicFrame>
        <p:nvGraphicFramePr>
          <p:cNvPr id="27" name="TableDeductive">
            <a:extLst>
              <a:ext uri="{FF2B5EF4-FFF2-40B4-BE49-F238E27FC236}">
                <a16:creationId xmlns:a16="http://schemas.microsoft.com/office/drawing/2014/main" id="{7AF758F7-DF6F-45BA-916B-C72E78DF0B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709578"/>
              </p:ext>
            </p:extLst>
          </p:nvPr>
        </p:nvGraphicFramePr>
        <p:xfrm>
          <a:off x="683220" y="4996706"/>
          <a:ext cx="10730736" cy="63931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405798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132493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23224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600" b="1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Deduktiv förmåga</a:t>
                      </a: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sv-SE" sz="1700" noProof="0" dirty="0">
                          <a:solidFill>
                            <a:schemeClr val="bg1"/>
                          </a:solidFill>
                          <a:effectLst/>
                        </a:rPr>
                        <a:t>D</a:t>
                      </a:r>
                      <a:endParaRPr lang="sv-SE" sz="2000" noProof="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8023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10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  <a:endParaRPr lang="sv-SE" sz="10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sv-SE" sz="2000" noProof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83373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32827" y="5377218"/>
            <a:ext cx="1899530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Bakgrundskontroll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4" name="Bildobjekt 3" descr="En bild som visar person, utomhus, personer, person&#10;&#10;Automatiskt genererad beskrivning">
            <a:extLst>
              <a:ext uri="{FF2B5EF4-FFF2-40B4-BE49-F238E27FC236}">
                <a16:creationId xmlns:a16="http://schemas.microsoft.com/office/drawing/2014/main" id="{1E6BF50A-D62B-44CF-A282-F7AC8963B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9" y="0"/>
            <a:ext cx="10287000" cy="6858000"/>
          </a:xfrm>
          <a:prstGeom prst="rect">
            <a:avLst/>
          </a:prstGeom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984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Bakgrundskontroll</a:t>
            </a:r>
          </a:p>
        </p:txBody>
      </p:sp>
      <p:sp>
        <p:nvSpPr>
          <p:cNvPr id="5" name="TextBox 7"/>
          <p:cNvSpPr txBox="1"/>
          <p:nvPr/>
        </p:nvSpPr>
        <p:spPr>
          <a:xfrm>
            <a:off x="757313" y="1895722"/>
            <a:ext cx="4420417" cy="3573154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Granskning och verifiering av examen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Kreditkontroll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Privatekonomi och skulder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Fastighetsinnehav</a:t>
            </a: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 typeface="Wingdings" panose="05000000000000000000" pitchFamily="2" charset="2"/>
              <a:buChar char="ü"/>
            </a:pPr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Bolagsengagemang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schemeClr val="bg1"/>
                </a:solidFill>
                <a:latin typeface="Futura Std Light" panose="020B0402020204020303" pitchFamily="34" charset="0"/>
              </a:rPr>
              <a:t>Brottsbelastning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FontTx/>
              <a:buAutoNum type="arabicPeriod"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Internet screening</a:t>
            </a:r>
          </a:p>
          <a:p>
            <a:pPr marL="342900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C0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800100" lvl="1" indent="-342900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FFC000"/>
              </a:buClr>
              <a:buFontTx/>
              <a:buAutoNum type="arabicPeriod"/>
            </a:pPr>
            <a:endParaRPr lang="sv-SE" sz="1400" b="1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61938" indent="-261938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F9C00"/>
              </a:buClr>
              <a:buFont typeface="Arial" panose="020B0604020202020204" pitchFamily="34" charset="0"/>
              <a:buChar char="•"/>
            </a:pPr>
            <a:endParaRPr lang="sv-SE" sz="120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21" name="Rektangel 20"/>
          <p:cNvSpPr/>
          <p:nvPr/>
        </p:nvSpPr>
        <p:spPr>
          <a:xfrm>
            <a:off x="487490" y="1646181"/>
            <a:ext cx="5431190" cy="4543921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/>
            <a:endParaRPr lang="sv-SE">
              <a:solidFill>
                <a:prstClr val="white"/>
              </a:solidFill>
              <a:latin typeface="Futura Std Light" panose="020B0402020204020303" pitchFamily="34" charset="0"/>
            </a:endParaRPr>
          </a:p>
        </p:txBody>
      </p:sp>
      <p:grpSp>
        <p:nvGrpSpPr>
          <p:cNvPr id="3" name="Grupp 2">
            <a:extLst>
              <a:ext uri="{FF2B5EF4-FFF2-40B4-BE49-F238E27FC236}">
                <a16:creationId xmlns:a16="http://schemas.microsoft.com/office/drawing/2014/main" id="{8982101A-DBD7-4C25-B8FE-E1AABCD47DE6}"/>
              </a:ext>
            </a:extLst>
          </p:cNvPr>
          <p:cNvGrpSpPr/>
          <p:nvPr/>
        </p:nvGrpSpPr>
        <p:grpSpPr>
          <a:xfrm>
            <a:off x="4979066" y="1755297"/>
            <a:ext cx="520200" cy="524243"/>
            <a:chOff x="4979066" y="1768807"/>
            <a:chExt cx="520200" cy="524243"/>
          </a:xfrm>
        </p:grpSpPr>
        <p:sp>
          <p:nvSpPr>
            <p:cNvPr id="7" name="Rektangel 6"/>
            <p:cNvSpPr>
              <a:spLocks noChangeAspect="1"/>
            </p:cNvSpPr>
            <p:nvPr/>
          </p:nvSpPr>
          <p:spPr>
            <a:xfrm>
              <a:off x="4979066" y="1895722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4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1768807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" name="Grupp 3">
            <a:extLst>
              <a:ext uri="{FF2B5EF4-FFF2-40B4-BE49-F238E27FC236}">
                <a16:creationId xmlns:a16="http://schemas.microsoft.com/office/drawing/2014/main" id="{6BC9DE78-B68D-4D61-8E7C-726B6AF71F7F}"/>
              </a:ext>
            </a:extLst>
          </p:cNvPr>
          <p:cNvGrpSpPr/>
          <p:nvPr/>
        </p:nvGrpSpPr>
        <p:grpSpPr>
          <a:xfrm>
            <a:off x="4985188" y="2348988"/>
            <a:ext cx="520200" cy="526217"/>
            <a:chOff x="4979066" y="2593569"/>
            <a:chExt cx="520200" cy="526217"/>
          </a:xfrm>
        </p:grpSpPr>
        <p:sp>
          <p:nvSpPr>
            <p:cNvPr id="10" name="Rektangel 9"/>
            <p:cNvSpPr>
              <a:spLocks noChangeAspect="1"/>
            </p:cNvSpPr>
            <p:nvPr/>
          </p:nvSpPr>
          <p:spPr>
            <a:xfrm>
              <a:off x="4979066" y="2722458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7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2593569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6" name="Grupp 5">
            <a:extLst>
              <a:ext uri="{FF2B5EF4-FFF2-40B4-BE49-F238E27FC236}">
                <a16:creationId xmlns:a16="http://schemas.microsoft.com/office/drawing/2014/main" id="{1F0B1725-149A-4B22-9CD4-8BD01E426556}"/>
              </a:ext>
            </a:extLst>
          </p:cNvPr>
          <p:cNvGrpSpPr/>
          <p:nvPr/>
        </p:nvGrpSpPr>
        <p:grpSpPr>
          <a:xfrm>
            <a:off x="4979066" y="3874510"/>
            <a:ext cx="520200" cy="518687"/>
            <a:chOff x="4979066" y="3914551"/>
            <a:chExt cx="520200" cy="518687"/>
          </a:xfrm>
        </p:grpSpPr>
        <p:sp>
          <p:nvSpPr>
            <p:cNvPr id="13" name="Rektangel 12"/>
            <p:cNvSpPr>
              <a:spLocks noChangeAspect="1"/>
            </p:cNvSpPr>
            <p:nvPr/>
          </p:nvSpPr>
          <p:spPr>
            <a:xfrm>
              <a:off x="4979066" y="4035910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8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3914551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upp 7">
            <a:extLst>
              <a:ext uri="{FF2B5EF4-FFF2-40B4-BE49-F238E27FC236}">
                <a16:creationId xmlns:a16="http://schemas.microsoft.com/office/drawing/2014/main" id="{48FBF0E2-F726-467A-8F54-66698FE748C0}"/>
              </a:ext>
            </a:extLst>
          </p:cNvPr>
          <p:cNvGrpSpPr/>
          <p:nvPr/>
        </p:nvGrpSpPr>
        <p:grpSpPr>
          <a:xfrm>
            <a:off x="4979066" y="4543445"/>
            <a:ext cx="520200" cy="521536"/>
            <a:chOff x="4979066" y="4587110"/>
            <a:chExt cx="520200" cy="521536"/>
          </a:xfrm>
        </p:grpSpPr>
        <p:sp>
          <p:nvSpPr>
            <p:cNvPr id="16" name="Rektangel 15"/>
            <p:cNvSpPr>
              <a:spLocks noChangeAspect="1"/>
            </p:cNvSpPr>
            <p:nvPr/>
          </p:nvSpPr>
          <p:spPr>
            <a:xfrm>
              <a:off x="4979066" y="4711318"/>
              <a:ext cx="397328" cy="397328"/>
            </a:xfrm>
            <a:prstGeom prst="rect">
              <a:avLst/>
            </a:prstGeom>
            <a:noFill/>
            <a:ln w="25400">
              <a:solidFill>
                <a:schemeClr val="tx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200"/>
              <a:endParaRPr lang="sv-SE">
                <a:solidFill>
                  <a:prstClr val="black"/>
                </a:solidFill>
                <a:latin typeface="Futura Std Light" panose="020B0402020204020303" pitchFamily="34" charset="0"/>
              </a:endParaRPr>
            </a:p>
          </p:txBody>
        </p:sp>
        <p:pic>
          <p:nvPicPr>
            <p:cNvPr id="19" name="Picture 8" descr="Bildresultat för check mark green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94434" y="4587110"/>
              <a:ext cx="504832" cy="5048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0" name="TextBox 7">
            <a:extLst>
              <a:ext uri="{FF2B5EF4-FFF2-40B4-BE49-F238E27FC236}">
                <a16:creationId xmlns:a16="http://schemas.microsoft.com/office/drawing/2014/main" id="{8C27D1A2-4DD8-44D8-9B79-FD0BC4A7B334}"/>
              </a:ext>
            </a:extLst>
          </p:cNvPr>
          <p:cNvSpPr txBox="1"/>
          <p:nvPr/>
        </p:nvSpPr>
        <p:spPr>
          <a:xfrm>
            <a:off x="6167852" y="1646180"/>
            <a:ext cx="5378617" cy="454392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Kandidatens examen är verifierad med berört lärosäte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Genomförd kreditkontroll, godkänd av kandidaten, visar på en ordnad ekonomi och inga betalningsanmärkningar eller skulder finns registrerade hos Kronofogden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Kandidaten har inga bolagsengagemang eller fastigheter i Sverige som direkt eller indirekt konkurrerar med uppdragsgivaren eller kan påverka åtagandet den aktuella rollen innebär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Vår Internet screening av kandidaten har inte resulterat i några digitala avtryck som är att bedöma som graverande</a:t>
            </a:r>
          </a:p>
          <a:p>
            <a:pPr marL="261938" indent="-261938">
              <a:lnSpc>
                <a:spcPct val="114000"/>
              </a:lnSpc>
              <a:spcBef>
                <a:spcPts val="6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</a:pPr>
            <a:r>
              <a:rPr lang="sv-SE" sz="1200" dirty="0">
                <a:solidFill>
                  <a:schemeClr val="bg1"/>
                </a:solidFill>
                <a:latin typeface="Futura Std Light" panose="020B0402020204020303" pitchFamily="34" charset="0"/>
              </a:rPr>
              <a:t>Referenser presenteras i separat rapport</a:t>
            </a: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sym typeface="Wingdings" panose="05000000000000000000" pitchFamily="2" charset="2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8CB34F7F-549E-4A73-8568-1F6017A934E0}"/>
              </a:ext>
            </a:extLst>
          </p:cNvPr>
          <p:cNvSpPr/>
          <p:nvPr/>
        </p:nvSpPr>
        <p:spPr>
          <a:xfrm>
            <a:off x="487490" y="1330756"/>
            <a:ext cx="5431190" cy="319941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err="1">
                <a:solidFill>
                  <a:prstClr val="black"/>
                </a:solidFill>
                <a:latin typeface="Futura Std Light" panose="020B0402020204020303" pitchFamily="34" charset="0"/>
              </a:rPr>
              <a:t>Background</a:t>
            </a: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 Check</a:t>
            </a:r>
          </a:p>
        </p:txBody>
      </p:sp>
      <p:sp>
        <p:nvSpPr>
          <p:cNvPr id="26" name="Rektangel 25">
            <a:extLst>
              <a:ext uri="{FF2B5EF4-FFF2-40B4-BE49-F238E27FC236}">
                <a16:creationId xmlns:a16="http://schemas.microsoft.com/office/drawing/2014/main" id="{92F12C9C-6D8F-4279-8D86-31D46D6FEF23}"/>
              </a:ext>
            </a:extLst>
          </p:cNvPr>
          <p:cNvSpPr/>
          <p:nvPr/>
        </p:nvSpPr>
        <p:spPr>
          <a:xfrm>
            <a:off x="487490" y="1330756"/>
            <a:ext cx="5431190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Översikt</a:t>
            </a:r>
          </a:p>
        </p:txBody>
      </p:sp>
      <p:sp>
        <p:nvSpPr>
          <p:cNvPr id="27" name="Rektangel 26">
            <a:extLst>
              <a:ext uri="{FF2B5EF4-FFF2-40B4-BE49-F238E27FC236}">
                <a16:creationId xmlns:a16="http://schemas.microsoft.com/office/drawing/2014/main" id="{7C4023DC-00FC-4ADD-9C82-D92D5BD9D579}"/>
              </a:ext>
            </a:extLst>
          </p:cNvPr>
          <p:cNvSpPr/>
          <p:nvPr/>
        </p:nvSpPr>
        <p:spPr>
          <a:xfrm>
            <a:off x="6167852" y="1330756"/>
            <a:ext cx="5378617" cy="315424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2562880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47714389-5B06-41B8-8044-80A78E921D30}"/>
              </a:ext>
            </a:extLst>
          </p:cNvPr>
          <p:cNvSpPr/>
          <p:nvPr/>
        </p:nvSpPr>
        <p:spPr>
          <a:xfrm>
            <a:off x="1043609" y="1033670"/>
            <a:ext cx="9988826" cy="5327373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>
              <a:latin typeface="Futura Std Light" panose="020B0402020204020303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F4D95-72D2-4813-8D23-A80E97B437A3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Vår Metodik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4A9B341-DDCF-4331-A703-C8381B2D6EBA}"/>
              </a:ext>
            </a:extLst>
          </p:cNvPr>
          <p:cNvGrpSpPr/>
          <p:nvPr/>
        </p:nvGrpSpPr>
        <p:grpSpPr>
          <a:xfrm>
            <a:off x="5512702" y="2375565"/>
            <a:ext cx="6648275" cy="3197880"/>
            <a:chOff x="1523999" y="1396999"/>
            <a:chExt cx="6553660" cy="4527936"/>
          </a:xfrm>
        </p:grpSpPr>
        <p:graphicFrame>
          <p:nvGraphicFramePr>
            <p:cNvPr id="11" name="Chart 10">
              <a:extLst>
                <a:ext uri="{FF2B5EF4-FFF2-40B4-BE49-F238E27FC236}">
                  <a16:creationId xmlns:a16="http://schemas.microsoft.com/office/drawing/2014/main" id="{F274E586-9F99-437D-9628-4565574F3C5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58516599"/>
                </p:ext>
              </p:extLst>
            </p:nvPr>
          </p:nvGraphicFramePr>
          <p:xfrm>
            <a:off x="1523999" y="1396999"/>
            <a:ext cx="6553660" cy="4527936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25CA4F9-9714-4DB2-B621-6D4BDB4060E1}"/>
                </a:ext>
              </a:extLst>
            </p:cNvPr>
            <p:cNvSpPr txBox="1"/>
            <p:nvPr/>
          </p:nvSpPr>
          <p:spPr>
            <a:xfrm>
              <a:off x="3553289" y="2589597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Personlighet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12AB3B9-F757-4132-8D6C-4C56722AFE84}"/>
                </a:ext>
              </a:extLst>
            </p:cNvPr>
            <p:cNvSpPr txBox="1"/>
            <p:nvPr/>
          </p:nvSpPr>
          <p:spPr>
            <a:xfrm>
              <a:off x="3558662" y="4235006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Förmåga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1F90E38-F898-416A-9A31-F0E1E957D3C0}"/>
                </a:ext>
              </a:extLst>
            </p:cNvPr>
            <p:cNvSpPr txBox="1"/>
            <p:nvPr/>
          </p:nvSpPr>
          <p:spPr>
            <a:xfrm>
              <a:off x="4795357" y="2589600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Motivation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9749284-8ED4-4136-897D-BD3EF6054629}"/>
                </a:ext>
              </a:extLst>
            </p:cNvPr>
            <p:cNvSpPr txBox="1"/>
            <p:nvPr/>
          </p:nvSpPr>
          <p:spPr>
            <a:xfrm>
              <a:off x="4795357" y="4235004"/>
              <a:ext cx="1242068" cy="4575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sv-SE" sz="1500" b="0" i="0" u="none" strike="noStrike" kern="0" cap="none" spc="0" normalizeH="0" baseline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Futura Std Light" panose="020B0402020204020303" pitchFamily="34" charset="0"/>
                </a:rPr>
                <a:t>Erfarenhet</a:t>
              </a: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B0920146-0FB6-4495-9817-5E79659388FA}"/>
              </a:ext>
            </a:extLst>
          </p:cNvPr>
          <p:cNvSpPr txBox="1"/>
          <p:nvPr/>
        </p:nvSpPr>
        <p:spPr bwMode="auto">
          <a:xfrm>
            <a:off x="6511752" y="2249836"/>
            <a:ext cx="157598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Beteendepreferenser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BAD6C9-A029-414B-AF73-D8F5C2AE773A}"/>
              </a:ext>
            </a:extLst>
          </p:cNvPr>
          <p:cNvSpPr txBox="1"/>
          <p:nvPr/>
        </p:nvSpPr>
        <p:spPr bwMode="auto">
          <a:xfrm>
            <a:off x="6511752" y="5368038"/>
            <a:ext cx="1794486" cy="64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Kognitiv förmåga att snabbt prestera i nya situationer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369B2EA-5232-4CFC-9BEA-C5E38ECF0739}"/>
              </a:ext>
            </a:extLst>
          </p:cNvPr>
          <p:cNvSpPr txBox="1"/>
          <p:nvPr/>
        </p:nvSpPr>
        <p:spPr bwMode="auto">
          <a:xfrm>
            <a:off x="9167366" y="5368038"/>
            <a:ext cx="1794486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Bakgrund, kunskaper och erfarenhet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9402885-9FC3-45F8-94D1-3E8F85ABCA0F}"/>
              </a:ext>
            </a:extLst>
          </p:cNvPr>
          <p:cNvSpPr txBox="1"/>
          <p:nvPr/>
        </p:nvSpPr>
        <p:spPr bwMode="auto">
          <a:xfrm>
            <a:off x="9167366" y="2236739"/>
            <a:ext cx="187252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rtlCol="0" anchor="t" anchorCtr="0" compatLnSpc="1">
            <a:prstTxWarp prst="textNoShape">
              <a:avLst/>
            </a:prstTxWarp>
            <a:spAutoFit/>
          </a:bodyPr>
          <a:lstStyle/>
          <a:p>
            <a:r>
              <a:rPr lang="sv-SE" sz="1400">
                <a:solidFill>
                  <a:schemeClr val="bg1">
                    <a:lumMod val="50000"/>
                  </a:schemeClr>
                </a:solidFill>
                <a:latin typeface="Futura Std Light" panose="020B0402020204020303" pitchFamily="34" charset="0"/>
              </a:rPr>
              <a:t>Personliga drivkrafter</a:t>
            </a:r>
          </a:p>
        </p:txBody>
      </p:sp>
      <p:sp>
        <p:nvSpPr>
          <p:cNvPr id="25" name="Rektangel 24">
            <a:extLst>
              <a:ext uri="{FF2B5EF4-FFF2-40B4-BE49-F238E27FC236}">
                <a16:creationId xmlns:a16="http://schemas.microsoft.com/office/drawing/2014/main" id="{E39B9474-0F4C-4C2B-9AEC-A03548FC3E9D}"/>
              </a:ext>
            </a:extLst>
          </p:cNvPr>
          <p:cNvSpPr/>
          <p:nvPr/>
        </p:nvSpPr>
        <p:spPr>
          <a:xfrm>
            <a:off x="611883" y="1157291"/>
            <a:ext cx="5187600" cy="382136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Vår metodik</a:t>
            </a:r>
          </a:p>
        </p:txBody>
      </p:sp>
      <p:sp>
        <p:nvSpPr>
          <p:cNvPr id="26" name="Rektangel 26">
            <a:extLst>
              <a:ext uri="{FF2B5EF4-FFF2-40B4-BE49-F238E27FC236}">
                <a16:creationId xmlns:a16="http://schemas.microsoft.com/office/drawing/2014/main" id="{5ECF7AAA-D231-4176-B5EC-65D5110BA4B8}"/>
              </a:ext>
            </a:extLst>
          </p:cNvPr>
          <p:cNvSpPr/>
          <p:nvPr/>
        </p:nvSpPr>
        <p:spPr>
          <a:xfrm>
            <a:off x="6243682" y="1157291"/>
            <a:ext cx="5186318" cy="382136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Vad vi bedömer</a:t>
            </a:r>
          </a:p>
        </p:txBody>
      </p:sp>
      <p:sp>
        <p:nvSpPr>
          <p:cNvPr id="27" name="Rektangel 27">
            <a:extLst>
              <a:ext uri="{FF2B5EF4-FFF2-40B4-BE49-F238E27FC236}">
                <a16:creationId xmlns:a16="http://schemas.microsoft.com/office/drawing/2014/main" id="{E3974E3A-052C-4C5C-8B09-C7EBB4E2FD5C}"/>
              </a:ext>
            </a:extLst>
          </p:cNvPr>
          <p:cNvSpPr/>
          <p:nvPr/>
        </p:nvSpPr>
        <p:spPr>
          <a:xfrm>
            <a:off x="613166" y="1547448"/>
            <a:ext cx="5186317" cy="4591614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t" anchorCtr="0"/>
          <a:lstStyle/>
          <a:p>
            <a:pPr lvl="0">
              <a:defRPr/>
            </a:pPr>
            <a:endParaRPr lang="sv-SE" sz="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På HH&amp;P använder vi oss av metoder som förutser framtida prestationer för att bedöma huruvida en kandidat ska rekommenderas för en roll eller inte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endParaRPr lang="sv-SE" sz="1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§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Rekommendationerna i den här rapporten är baserade på hur kandidaten har presterat i </a:t>
            </a:r>
            <a:r>
              <a:rPr lang="sv-SE" sz="1400">
                <a:solidFill>
                  <a:prstClr val="black"/>
                </a:solidFill>
                <a:latin typeface="Futura Std Light" panose="020B0402020204020303" pitchFamily="34" charset="0"/>
              </a:rPr>
              <a:t>ett flertal olika </a:t>
            </a: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övningar:</a:t>
            </a:r>
          </a:p>
          <a:p>
            <a:pPr lvl="0">
              <a:defRPr/>
            </a:pPr>
            <a:endParaRPr lang="sv-SE" sz="14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Djupintervju där vi tittat på bakgrund och tidigare erfarenhet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OPQ personlighetsformulär, som beskriver kandidatens typiska sätt att arbeta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schemeClr val="bg1"/>
                </a:solidFill>
                <a:latin typeface="Futura Std Light"/>
              </a:rPr>
              <a:t>MQ motivationsformulär, som beskriver vad som motiverar och </a:t>
            </a:r>
            <a:r>
              <a:rPr lang="sv-SE" sz="1400" dirty="0" err="1">
                <a:solidFill>
                  <a:schemeClr val="bg1"/>
                </a:solidFill>
                <a:latin typeface="Futura Std Light"/>
              </a:rPr>
              <a:t>demotiverar</a:t>
            </a:r>
            <a:r>
              <a:rPr lang="sv-SE" sz="1400" dirty="0">
                <a:solidFill>
                  <a:schemeClr val="bg1"/>
                </a:solidFill>
                <a:latin typeface="Futura Std Light"/>
              </a:rPr>
              <a:t> kandidaten i arbetet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Kognitiv förmåga jämfört med en normgrupp av allmän population</a:t>
            </a:r>
          </a:p>
          <a:p>
            <a:pPr marL="742950" lvl="1" indent="-285750"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Font typeface="Wingdings" panose="05000000000000000000" pitchFamily="2" charset="2"/>
              <a:buChar char="ü"/>
              <a:defRPr/>
            </a:pPr>
            <a:r>
              <a:rPr lang="sv-SE" sz="1400" dirty="0">
                <a:solidFill>
                  <a:prstClr val="black"/>
                </a:solidFill>
                <a:latin typeface="Futura Std Light" panose="020B0402020204020303" pitchFamily="34" charset="0"/>
              </a:rPr>
              <a:t>Bakgrundskontroll</a:t>
            </a:r>
            <a:endParaRPr lang="sv-SE" sz="1600" dirty="0">
              <a:solidFill>
                <a:prstClr val="black"/>
              </a:solidFill>
              <a:latin typeface="Futura Std Light" panose="020B0402020204020303" pitchFamily="34" charset="0"/>
            </a:endParaRPr>
          </a:p>
        </p:txBody>
      </p:sp>
      <p:sp>
        <p:nvSpPr>
          <p:cNvPr id="28" name="Rektangel 5">
            <a:extLst>
              <a:ext uri="{FF2B5EF4-FFF2-40B4-BE49-F238E27FC236}">
                <a16:creationId xmlns:a16="http://schemas.microsoft.com/office/drawing/2014/main" id="{2DD539A1-A530-4B0F-8597-FF265E489904}"/>
              </a:ext>
            </a:extLst>
          </p:cNvPr>
          <p:cNvSpPr/>
          <p:nvPr/>
        </p:nvSpPr>
        <p:spPr>
          <a:xfrm>
            <a:off x="6243682" y="1547448"/>
            <a:ext cx="5186317" cy="4602192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495589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En bild som visar person, stående, kvinna, person&#10;&#10;Automatiskt genererad beskrivning">
            <a:extLst>
              <a:ext uri="{FF2B5EF4-FFF2-40B4-BE49-F238E27FC236}">
                <a16:creationId xmlns:a16="http://schemas.microsoft.com/office/drawing/2014/main" id="{A52D34A1-DFCC-4AA9-83A1-60F35FF0C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999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-43543" y="5377218"/>
            <a:ext cx="2122714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400" b="0">
                <a:solidFill>
                  <a:schemeClr val="tx1"/>
                </a:solidFill>
                <a:latin typeface="Futura Std Light" panose="020B0402020204020303" pitchFamily="34" charset="0"/>
              </a:rPr>
              <a:t>Sammanfattning &amp; Introduktion</a:t>
            </a:r>
            <a:endParaRPr lang="sv-SE" sz="36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4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Box 7">
            <a:extLst>
              <a:ext uri="{FF2B5EF4-FFF2-40B4-BE49-F238E27FC236}">
                <a16:creationId xmlns:a16="http://schemas.microsoft.com/office/drawing/2014/main" id="{5FE8D1FE-C1E9-4C38-B6C8-2728F3E13AAF}"/>
              </a:ext>
            </a:extLst>
          </p:cNvPr>
          <p:cNvSpPr txBox="1"/>
          <p:nvPr/>
        </p:nvSpPr>
        <p:spPr>
          <a:xfrm>
            <a:off x="2720771" y="937845"/>
            <a:ext cx="2568681" cy="186527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3CB7D6E-7D31-49AE-907B-47D203B38F6D}"/>
              </a:ext>
            </a:extLst>
          </p:cNvPr>
          <p:cNvSpPr txBox="1"/>
          <p:nvPr/>
        </p:nvSpPr>
        <p:spPr>
          <a:xfrm>
            <a:off x="5442860" y="934377"/>
            <a:ext cx="6452487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Styrkor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1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Sammanfattning </a:t>
            </a: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91869EEF-5028-4D89-B26A-83D1FA67DE30}"/>
              </a:ext>
            </a:extLst>
          </p:cNvPr>
          <p:cNvSpPr/>
          <p:nvPr/>
        </p:nvSpPr>
        <p:spPr>
          <a:xfrm rot="10800000">
            <a:off x="2028824" y="729842"/>
            <a:ext cx="809625" cy="155510"/>
          </a:xfrm>
          <a:prstGeom prst="triangle">
            <a:avLst/>
          </a:prstGeom>
          <a:solidFill>
            <a:srgbClr val="FF8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41" name="TextBox 7">
            <a:extLst>
              <a:ext uri="{FF2B5EF4-FFF2-40B4-BE49-F238E27FC236}">
                <a16:creationId xmlns:a16="http://schemas.microsoft.com/office/drawing/2014/main" id="{E381ADFF-0370-4EE4-8029-F9955EFDD7C7}"/>
              </a:ext>
            </a:extLst>
          </p:cNvPr>
          <p:cNvSpPr txBox="1"/>
          <p:nvPr/>
        </p:nvSpPr>
        <p:spPr>
          <a:xfrm>
            <a:off x="5442860" y="2900383"/>
            <a:ext cx="6452487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>
            <a:defPPr>
              <a:defRPr lang="en-SE"/>
            </a:defPPr>
            <a:lvl1pPr marR="0" lvl="0" indent="0" defTabSz="457200" fontAlgn="auto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 kumimoji="0" sz="1400" b="1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defRPr>
            </a:lvl1pPr>
          </a:lstStyle>
          <a:p>
            <a:r>
              <a:rPr lang="sv-SE" dirty="0"/>
              <a:t>Potentiella riskfaktorer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2" name="TextBox 7">
            <a:extLst>
              <a:ext uri="{FF2B5EF4-FFF2-40B4-BE49-F238E27FC236}">
                <a16:creationId xmlns:a16="http://schemas.microsoft.com/office/drawing/2014/main" id="{7ED11A8F-3289-4F65-ADDE-40CAF05256B7}"/>
              </a:ext>
            </a:extLst>
          </p:cNvPr>
          <p:cNvSpPr txBox="1"/>
          <p:nvPr/>
        </p:nvSpPr>
        <p:spPr>
          <a:xfrm>
            <a:off x="164022" y="4866389"/>
            <a:ext cx="11731325" cy="1859612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Rekommendationer &amp; </a:t>
            </a:r>
            <a:r>
              <a:rPr kumimoji="0" lang="sv-SE" sz="14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Onboarding</a:t>
            </a:r>
            <a:endParaRPr kumimoji="0" lang="sv-SE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1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0" name="TextBox 7">
            <a:extLst>
              <a:ext uri="{FF2B5EF4-FFF2-40B4-BE49-F238E27FC236}">
                <a16:creationId xmlns:a16="http://schemas.microsoft.com/office/drawing/2014/main" id="{4489F2D0-A081-4187-B0BC-EBA8D8AC3D8E}"/>
              </a:ext>
            </a:extLst>
          </p:cNvPr>
          <p:cNvSpPr txBox="1"/>
          <p:nvPr/>
        </p:nvSpPr>
        <p:spPr>
          <a:xfrm>
            <a:off x="158558" y="937845"/>
            <a:ext cx="2427567" cy="1865273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3" name="TextBox 7">
            <a:extLst>
              <a:ext uri="{FF2B5EF4-FFF2-40B4-BE49-F238E27FC236}">
                <a16:creationId xmlns:a16="http://schemas.microsoft.com/office/drawing/2014/main" id="{4EA3770B-3938-4056-8768-AC6DD3061601}"/>
              </a:ext>
            </a:extLst>
          </p:cNvPr>
          <p:cNvSpPr txBox="1"/>
          <p:nvPr/>
        </p:nvSpPr>
        <p:spPr>
          <a:xfrm>
            <a:off x="164022" y="991079"/>
            <a:ext cx="2035286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Erfarenhet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44" name="Table 25">
            <a:extLst>
              <a:ext uri="{FF2B5EF4-FFF2-40B4-BE49-F238E27FC236}">
                <a16:creationId xmlns:a16="http://schemas.microsoft.com/office/drawing/2014/main" id="{B2F835A7-64AD-4844-98FE-CDC46DC806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5231900"/>
              </p:ext>
            </p:extLst>
          </p:nvPr>
        </p:nvGraphicFramePr>
        <p:xfrm>
          <a:off x="250706" y="1247619"/>
          <a:ext cx="2307472" cy="914640"/>
        </p:xfrm>
        <a:graphic>
          <a:graphicData uri="http://schemas.openxmlformats.org/drawingml/2006/table">
            <a:tbl>
              <a:tblPr firstCol="1"/>
              <a:tblGrid>
                <a:gridCol w="1785973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21499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Erfarenhet 1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FC6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Erfarenhet 2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effectLst/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BE15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</a:rPr>
                        <a:t>Erfarenhet 3</a:t>
                      </a:r>
                      <a:endParaRPr lang="sv-SE" sz="800" b="0" noProof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en-GB" sz="800">
                          <a:solidFill>
                            <a:srgbClr val="FFFF00"/>
                          </a:solidFill>
                          <a:effectLst/>
                          <a:highlight>
                            <a:srgbClr val="FFFF00"/>
                          </a:highlight>
                          <a:latin typeface="Futura Std Light" panose="020B0402020204020303" pitchFamily="34" charset="0"/>
                        </a:rPr>
                        <a:t> </a:t>
                      </a:r>
                      <a:endParaRPr lang="en-SE" sz="800">
                        <a:solidFill>
                          <a:srgbClr val="FFFF00"/>
                        </a:solidFill>
                        <a:effectLst/>
                        <a:highlight>
                          <a:srgbClr val="FFFF00"/>
                        </a:highlight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5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</a:tbl>
          </a:graphicData>
        </a:graphic>
      </p:graphicFrame>
      <p:sp>
        <p:nvSpPr>
          <p:cNvPr id="46" name="TextBox 7">
            <a:extLst>
              <a:ext uri="{FF2B5EF4-FFF2-40B4-BE49-F238E27FC236}">
                <a16:creationId xmlns:a16="http://schemas.microsoft.com/office/drawing/2014/main" id="{3BB94B3F-0124-4E29-8129-59DCD2037F3E}"/>
              </a:ext>
            </a:extLst>
          </p:cNvPr>
          <p:cNvSpPr txBox="1"/>
          <p:nvPr/>
        </p:nvSpPr>
        <p:spPr>
          <a:xfrm>
            <a:off x="2666320" y="969836"/>
            <a:ext cx="1267640" cy="277784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Personlighet</a:t>
            </a:r>
          </a:p>
        </p:txBody>
      </p:sp>
      <p:sp>
        <p:nvSpPr>
          <p:cNvPr id="48" name="TextBox 7">
            <a:extLst>
              <a:ext uri="{FF2B5EF4-FFF2-40B4-BE49-F238E27FC236}">
                <a16:creationId xmlns:a16="http://schemas.microsoft.com/office/drawing/2014/main" id="{B29ECD30-7E50-45C7-B94A-F8D32E08F10F}"/>
              </a:ext>
            </a:extLst>
          </p:cNvPr>
          <p:cNvSpPr txBox="1"/>
          <p:nvPr/>
        </p:nvSpPr>
        <p:spPr>
          <a:xfrm>
            <a:off x="164022" y="2900383"/>
            <a:ext cx="2427567" cy="185961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49" name="TextBox 7">
            <a:extLst>
              <a:ext uri="{FF2B5EF4-FFF2-40B4-BE49-F238E27FC236}">
                <a16:creationId xmlns:a16="http://schemas.microsoft.com/office/drawing/2014/main" id="{E5B765C0-AFB5-403C-9EC0-44DD288EE4E0}"/>
              </a:ext>
            </a:extLst>
          </p:cNvPr>
          <p:cNvSpPr txBox="1"/>
          <p:nvPr/>
        </p:nvSpPr>
        <p:spPr>
          <a:xfrm>
            <a:off x="164022" y="2900383"/>
            <a:ext cx="2410872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lang="sv-SE" sz="1100" b="1">
                <a:solidFill>
                  <a:prstClr val="black"/>
                </a:solidFill>
                <a:latin typeface="Futura Std Light" panose="020B0402020204020303" pitchFamily="34" charset="0"/>
              </a:rPr>
              <a:t>Motivation</a:t>
            </a:r>
            <a:endParaRPr kumimoji="0" lang="sv-SE" sz="1100" b="1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50" name="TableDrivers">
            <a:extLst>
              <a:ext uri="{FF2B5EF4-FFF2-40B4-BE49-F238E27FC236}">
                <a16:creationId xmlns:a16="http://schemas.microsoft.com/office/drawing/2014/main" id="{03550C54-1217-4E78-A811-2C134936A5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632979"/>
              </p:ext>
            </p:extLst>
          </p:nvPr>
        </p:nvGraphicFramePr>
        <p:xfrm>
          <a:off x="256472" y="3220188"/>
          <a:ext cx="2307472" cy="1529539"/>
        </p:xfrm>
        <a:graphic>
          <a:graphicData uri="http://schemas.openxmlformats.org/drawingml/2006/table">
            <a:tbl>
              <a:tblPr firstCol="1"/>
              <a:tblGrid>
                <a:gridCol w="1777427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30045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14047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en-SE" sz="800" b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51" name="TextBox 7">
            <a:extLst>
              <a:ext uri="{FF2B5EF4-FFF2-40B4-BE49-F238E27FC236}">
                <a16:creationId xmlns:a16="http://schemas.microsoft.com/office/drawing/2014/main" id="{DA02ACE4-2FC2-449A-B4C6-A710E250D5A3}"/>
              </a:ext>
            </a:extLst>
          </p:cNvPr>
          <p:cNvSpPr txBox="1"/>
          <p:nvPr/>
        </p:nvSpPr>
        <p:spPr>
          <a:xfrm>
            <a:off x="2724537" y="2900383"/>
            <a:ext cx="2568681" cy="1859612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8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52" name="TextBox 7">
            <a:extLst>
              <a:ext uri="{FF2B5EF4-FFF2-40B4-BE49-F238E27FC236}">
                <a16:creationId xmlns:a16="http://schemas.microsoft.com/office/drawing/2014/main" id="{23E8E475-A7EA-4FA8-BD1C-86D572B3C623}"/>
              </a:ext>
            </a:extLst>
          </p:cNvPr>
          <p:cNvSpPr txBox="1"/>
          <p:nvPr/>
        </p:nvSpPr>
        <p:spPr>
          <a:xfrm>
            <a:off x="2724536" y="2942405"/>
            <a:ext cx="1267640" cy="426841"/>
          </a:xfrm>
          <a:prstGeom prst="rect">
            <a:avLst/>
          </a:prstGeom>
          <a:noFill/>
          <a:ln>
            <a:noFill/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</a:rPr>
              <a:t>Förmåga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graphicFrame>
        <p:nvGraphicFramePr>
          <p:cNvPr id="53" name="TableAbility">
            <a:extLst>
              <a:ext uri="{FF2B5EF4-FFF2-40B4-BE49-F238E27FC236}">
                <a16:creationId xmlns:a16="http://schemas.microsoft.com/office/drawing/2014/main" id="{9750F4FB-991A-4A28-A67F-EC0934B601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1415505"/>
              </p:ext>
            </p:extLst>
          </p:nvPr>
        </p:nvGraphicFramePr>
        <p:xfrm>
          <a:off x="2738163" y="3220188"/>
          <a:ext cx="2538727" cy="1215492"/>
        </p:xfrm>
        <a:graphic>
          <a:graphicData uri="http://schemas.openxmlformats.org/drawingml/2006/table">
            <a:tbl>
              <a:tblPr firstCol="1"/>
              <a:tblGrid>
                <a:gridCol w="1997926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40801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Generell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Induktiv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I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Numerisk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Deduktiv förmåga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 algn="ctr">
                        <a:lnSpc>
                          <a:spcPct val="200000"/>
                        </a:lnSpc>
                        <a:spcAft>
                          <a:spcPts val="0"/>
                        </a:spcAft>
                      </a:pPr>
                      <a:r>
                        <a:rPr lang="sv-SE" sz="900" noProof="0" dirty="0"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</a:t>
                      </a: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</a:tbl>
          </a:graphicData>
        </a:graphic>
      </p:graphicFrame>
      <p:graphicFrame>
        <p:nvGraphicFramePr>
          <p:cNvPr id="45" name="TablePersonality">
            <a:extLst>
              <a:ext uri="{FF2B5EF4-FFF2-40B4-BE49-F238E27FC236}">
                <a16:creationId xmlns:a16="http://schemas.microsoft.com/office/drawing/2014/main" id="{0859978F-5BD1-454F-A31C-39AD82A4D6B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1304415"/>
              </p:ext>
            </p:extLst>
          </p:nvPr>
        </p:nvGraphicFramePr>
        <p:xfrm>
          <a:off x="2738163" y="1247619"/>
          <a:ext cx="2538727" cy="1529539"/>
        </p:xfrm>
        <a:graphic>
          <a:graphicData uri="http://schemas.openxmlformats.org/drawingml/2006/table">
            <a:tbl>
              <a:tblPr firstCol="1"/>
              <a:tblGrid>
                <a:gridCol w="2013299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525428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0331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17541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29378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0085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14047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endParaRPr lang="sv-SE" sz="800" noProof="0" dirty="0"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2717" marR="112717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7790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E7510CAA-9A20-4853-946E-E8D2B23615A6}"/>
              </a:ext>
            </a:extLst>
          </p:cNvPr>
          <p:cNvSpPr/>
          <p:nvPr/>
        </p:nvSpPr>
        <p:spPr>
          <a:xfrm>
            <a:off x="2751899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Utbildning</a:t>
            </a: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465024C1-88E5-4585-BD44-BFFBD0C8E556}"/>
              </a:ext>
            </a:extLst>
          </p:cNvPr>
          <p:cNvSpPr txBox="1"/>
          <p:nvPr/>
        </p:nvSpPr>
        <p:spPr>
          <a:xfrm>
            <a:off x="224984" y="1397480"/>
            <a:ext cx="2454179" cy="2460144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369021D6-7D38-46D6-BA70-F4FB3A2C45BE}"/>
              </a:ext>
            </a:extLst>
          </p:cNvPr>
          <p:cNvSpPr txBox="1"/>
          <p:nvPr/>
        </p:nvSpPr>
        <p:spPr>
          <a:xfrm>
            <a:off x="2751899" y="1400176"/>
            <a:ext cx="3008816" cy="2457448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99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“Vi bedömer att kandidatens utbildning är i linje med förväntningarna på rollen”.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6" name="TextBox 7">
            <a:extLst>
              <a:ext uri="{FF2B5EF4-FFF2-40B4-BE49-F238E27FC236}">
                <a16:creationId xmlns:a16="http://schemas.microsoft.com/office/drawing/2014/main" id="{7A6FF756-7F64-4CFD-B4DF-0B16FC5F4348}"/>
              </a:ext>
            </a:extLst>
          </p:cNvPr>
          <p:cNvSpPr txBox="1"/>
          <p:nvPr/>
        </p:nvSpPr>
        <p:spPr>
          <a:xfrm>
            <a:off x="224983" y="4228531"/>
            <a:ext cx="5535731" cy="232620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2019 – 	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2017 – 2019	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2017 – 2017	</a:t>
            </a: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2014 – 2017	</a:t>
            </a: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2013 – 2014	</a:t>
            </a: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indent="-171450" defTabSz="457200">
              <a:spcBef>
                <a:spcPts val="300"/>
              </a:spcBef>
              <a:buClr>
                <a:srgbClr val="FF8C00"/>
              </a:buClr>
              <a:buFont typeface="Wingdings" panose="05000000000000000000" pitchFamily="2" charset="2"/>
              <a:buChar char="§"/>
              <a:tabLst>
                <a:tab pos="1168400" algn="l"/>
              </a:tabLst>
              <a:defRPr/>
            </a:pPr>
            <a:endParaRPr kumimoji="0" lang="sv-SE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itchFamily="34" charset="0"/>
                <a:ea typeface="+mn-ea"/>
                <a:cs typeface="+mn-cs"/>
              </a:rPr>
              <a:t>“Vår bedömning är att kandidaten har den relevanta arbetslivserfarenheten för att möta skallkraven för rollen”.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10" name="TextBox 7">
            <a:extLst>
              <a:ext uri="{FF2B5EF4-FFF2-40B4-BE49-F238E27FC236}">
                <a16:creationId xmlns:a16="http://schemas.microsoft.com/office/drawing/2014/main" id="{8F46847D-0833-46AF-87D4-3085BA1CA808}"/>
              </a:ext>
            </a:extLst>
          </p:cNvPr>
          <p:cNvSpPr txBox="1"/>
          <p:nvPr/>
        </p:nvSpPr>
        <p:spPr>
          <a:xfrm>
            <a:off x="8915003" y="1397480"/>
            <a:ext cx="3008816" cy="515725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itchFamily="34" charset="0"/>
              <a:ea typeface="+mn-ea"/>
              <a:cs typeface="+mn-cs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9" name="TextBox 7">
            <a:extLst>
              <a:ext uri="{FF2B5EF4-FFF2-40B4-BE49-F238E27FC236}">
                <a16:creationId xmlns:a16="http://schemas.microsoft.com/office/drawing/2014/main" id="{6D07CDA7-2EE7-4E69-B4AD-147C0EBB1E96}"/>
              </a:ext>
            </a:extLst>
          </p:cNvPr>
          <p:cNvSpPr txBox="1"/>
          <p:nvPr/>
        </p:nvSpPr>
        <p:spPr>
          <a:xfrm>
            <a:off x="5833451" y="1400176"/>
            <a:ext cx="3008816" cy="5157256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  <a:sym typeface="Wingdings" panose="05000000000000000000" pitchFamily="2" charset="2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  <a:sym typeface="Wingdings" panose="05000000000000000000" pitchFamily="2" charset="2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Tx/>
              <a:buNone/>
              <a:tabLst/>
              <a:defRPr/>
            </a:pPr>
            <a:endParaRPr kumimoji="0" lang="sv-SE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Introduktion</a:t>
            </a:r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694860B7-721D-4022-93A8-101294E18E4A}"/>
              </a:ext>
            </a:extLst>
          </p:cNvPr>
          <p:cNvSpPr/>
          <p:nvPr/>
        </p:nvSpPr>
        <p:spPr>
          <a:xfrm>
            <a:off x="5833450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Bakgrund</a:t>
            </a:r>
          </a:p>
        </p:txBody>
      </p:sp>
      <p:sp>
        <p:nvSpPr>
          <p:cNvPr id="13" name="Rektangel 12">
            <a:extLst>
              <a:ext uri="{FF2B5EF4-FFF2-40B4-BE49-F238E27FC236}">
                <a16:creationId xmlns:a16="http://schemas.microsoft.com/office/drawing/2014/main" id="{F7F67E14-5239-414F-8FA1-0FC4CE4FE617}"/>
              </a:ext>
            </a:extLst>
          </p:cNvPr>
          <p:cNvSpPr/>
          <p:nvPr/>
        </p:nvSpPr>
        <p:spPr>
          <a:xfrm>
            <a:off x="8915000" y="1091763"/>
            <a:ext cx="3008815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Kandidatens syn på rollen</a:t>
            </a:r>
          </a:p>
        </p:txBody>
      </p:sp>
      <p:sp>
        <p:nvSpPr>
          <p:cNvPr id="14" name="Rektangel 13">
            <a:extLst>
              <a:ext uri="{FF2B5EF4-FFF2-40B4-BE49-F238E27FC236}">
                <a16:creationId xmlns:a16="http://schemas.microsoft.com/office/drawing/2014/main" id="{E3BD5224-72CD-4711-9BFC-E35EB203B3AC}"/>
              </a:ext>
            </a:extLst>
          </p:cNvPr>
          <p:cNvSpPr/>
          <p:nvPr/>
        </p:nvSpPr>
        <p:spPr>
          <a:xfrm>
            <a:off x="224983" y="3920117"/>
            <a:ext cx="5535731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kumimoji="0" lang="sv-SE" sz="12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Arbetslivserfarenhet</a:t>
            </a:r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91D76103-7C7F-4EB6-B546-2C8A733FC328}"/>
              </a:ext>
            </a:extLst>
          </p:cNvPr>
          <p:cNvSpPr/>
          <p:nvPr/>
        </p:nvSpPr>
        <p:spPr>
          <a:xfrm>
            <a:off x="224984" y="1091762"/>
            <a:ext cx="2454180" cy="309600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buSzTx/>
              <a:buFontTx/>
              <a:buNone/>
              <a:tabLst/>
              <a:defRPr/>
            </a:pPr>
            <a:r>
              <a:rPr lang="sv-SE" sz="12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Förnamn efternamn</a:t>
            </a:r>
            <a:r>
              <a:rPr kumimoji="0" lang="sv-SE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(</a:t>
            </a:r>
            <a:r>
              <a:rPr lang="sv-SE" sz="12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f</a:t>
            </a:r>
            <a:r>
              <a:rPr kumimoji="0" lang="sv-SE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ea typeface="+mn-ea"/>
                <a:cs typeface="+mn-cs"/>
              </a:rPr>
              <a:t>. 19xx)</a:t>
            </a:r>
          </a:p>
        </p:txBody>
      </p:sp>
    </p:spTree>
    <p:extLst>
      <p:ext uri="{BB962C8B-B14F-4D97-AF65-F5344CB8AC3E}">
        <p14:creationId xmlns:p14="http://schemas.microsoft.com/office/powerpoint/2010/main" val="4665752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objekt 2" descr="En bild som visar person, utomhus, stående, person&#10;&#10;Automatiskt genererad beskrivning">
            <a:extLst>
              <a:ext uri="{FF2B5EF4-FFF2-40B4-BE49-F238E27FC236}">
                <a16:creationId xmlns:a16="http://schemas.microsoft.com/office/drawing/2014/main" id="{16CF08DD-CC76-4C26-820B-60C033DD5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0"/>
            <a:ext cx="10287000" cy="68580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C21422D4-E821-43A8-8749-22F5E4899858}"/>
              </a:ext>
            </a:extLst>
          </p:cNvPr>
          <p:cNvSpPr/>
          <p:nvPr/>
        </p:nvSpPr>
        <p:spPr>
          <a:xfrm>
            <a:off x="-1" y="0"/>
            <a:ext cx="1905000" cy="6858000"/>
          </a:xfrm>
          <a:prstGeom prst="rect">
            <a:avLst/>
          </a:prstGeom>
          <a:solidFill>
            <a:srgbClr val="FF9300"/>
          </a:solidFill>
          <a:ln>
            <a:solidFill>
              <a:srgbClr val="FF9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1" name="Rubrik 1">
            <a:extLst>
              <a:ext uri="{FF2B5EF4-FFF2-40B4-BE49-F238E27FC236}">
                <a16:creationId xmlns:a16="http://schemas.microsoft.com/office/drawing/2014/main" id="{6BDFE6C1-B470-4839-9B71-271B5ED77297}"/>
              </a:ext>
            </a:extLst>
          </p:cNvPr>
          <p:cNvSpPr txBox="1">
            <a:spLocks/>
          </p:cNvSpPr>
          <p:nvPr/>
        </p:nvSpPr>
        <p:spPr>
          <a:xfrm>
            <a:off x="32827" y="5377218"/>
            <a:ext cx="1899530" cy="1480782"/>
          </a:xfrm>
          <a:prstGeom prst="rect">
            <a:avLst/>
          </a:prstGeom>
        </p:spPr>
        <p:txBody>
          <a:bodyPr anchor="ctr"/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FEFEFE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endParaRPr lang="sv-SE" sz="1600" b="0">
              <a:solidFill>
                <a:schemeClr val="tx1"/>
              </a:solidFill>
              <a:latin typeface="Futura Std Light" panose="020B0402020204020303" pitchFamily="34" charset="0"/>
            </a:endParaRPr>
          </a:p>
          <a:p>
            <a:r>
              <a:rPr lang="sv-SE" sz="1600" b="0">
                <a:solidFill>
                  <a:schemeClr val="tx1"/>
                </a:solidFill>
                <a:latin typeface="Futura Std Light" panose="020B0402020204020303" pitchFamily="34" charset="0"/>
              </a:rPr>
              <a:t>Personlighet</a:t>
            </a:r>
            <a:endParaRPr lang="sv-SE" sz="3200" b="0">
              <a:solidFill>
                <a:srgbClr val="FF8C00"/>
              </a:solidFill>
              <a:latin typeface="Jellyka - Estrya's Handwriting" panose="02000000000000000000" pitchFamily="2" charset="0"/>
            </a:endParaRP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05A54D88-12D2-4E81-966A-7A622FA553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59643" y="5821753"/>
            <a:ext cx="1899530" cy="1036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965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7">
            <a:extLst>
              <a:ext uri="{FF2B5EF4-FFF2-40B4-BE49-F238E27FC236}">
                <a16:creationId xmlns:a16="http://schemas.microsoft.com/office/drawing/2014/main" id="{451278C8-D5A9-4A7C-AFB0-14C4BCF72ED4}"/>
              </a:ext>
            </a:extLst>
          </p:cNvPr>
          <p:cNvSpPr txBox="1"/>
          <p:nvPr/>
        </p:nvSpPr>
        <p:spPr>
          <a:xfrm>
            <a:off x="559196" y="3429000"/>
            <a:ext cx="5378618" cy="1958423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FF8C00"/>
              </a:buClr>
              <a:buSzTx/>
              <a:tabLst/>
              <a:defRPr/>
            </a:pPr>
            <a:r>
              <a:rPr kumimoji="0" lang="sv-SE" sz="1200" b="0" i="0" u="none" strike="noStrike" kern="1200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Futura Std Light" panose="020B0402020204020303" pitchFamily="34" charset="0"/>
                <a:sym typeface="Wingdings" panose="05000000000000000000" pitchFamily="2" charset="2"/>
              </a:rPr>
              <a:t> </a:t>
            </a:r>
          </a:p>
          <a:p>
            <a:pPr marL="261938" marR="0" lvl="0" indent="-261938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rgbClr val="EF9C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sv-SE" sz="1200" b="0" i="0" u="none" strike="noStrike" kern="1200" cap="none" spc="0" normalizeH="0" baseline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/>
              <a:t>Personlighetsbedömning – Övergripande bild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B66CFA-C48C-4072-8474-58671988C72A}"/>
              </a:ext>
            </a:extLst>
          </p:cNvPr>
          <p:cNvSpPr txBox="1"/>
          <p:nvPr/>
        </p:nvSpPr>
        <p:spPr>
          <a:xfrm>
            <a:off x="487490" y="1476738"/>
            <a:ext cx="10601828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sv-SE" sz="1400">
                <a:solidFill>
                  <a:schemeClr val="bg1"/>
                </a:solidFill>
                <a:latin typeface="Futura Std Light"/>
              </a:rPr>
              <a:t>Den övergripande bilden visar hur kandidaten beskrivit sig själv i relation till de avgörande kompetensdimensioner som bedömts. Hur kandidaten beskrivit sig själv jämförs mot en normgrupp av allmän population.</a:t>
            </a:r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endParaRPr lang="sv-SE" sz="1400">
              <a:solidFill>
                <a:schemeClr val="bg1"/>
              </a:solidFill>
              <a:latin typeface="Futura Std Light" panose="020B0402020204020303" pitchFamily="34" charset="0"/>
            </a:endParaRPr>
          </a:p>
          <a:p>
            <a:r>
              <a:rPr lang="sv-SE" sz="1400">
                <a:solidFill>
                  <a:schemeClr val="bg1"/>
                </a:solidFill>
                <a:latin typeface="Futura Std Light" panose="020B0402020204020303" pitchFamily="34" charset="0"/>
              </a:rPr>
              <a:t>Grön indikerar att beteendena som utgör kompetensdimensionen kommer naturligt och anses vara en styrka för kandidaten. Gul indikerar att kompetensen är lika naturlig för kandidaten som för normgruppen i stort. Röd indikerar att kandidaten måste kämpa med beteendena inom kompetensdimensionen.  </a:t>
            </a:r>
            <a:endParaRPr lang="sv-SE" sz="160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graphicFrame>
        <p:nvGraphicFramePr>
          <p:cNvPr id="13" name="TablePersonality">
            <a:extLst>
              <a:ext uri="{FF2B5EF4-FFF2-40B4-BE49-F238E27FC236}">
                <a16:creationId xmlns:a16="http://schemas.microsoft.com/office/drawing/2014/main" id="{3071A732-9D69-48EE-BD45-3328F3225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3184122"/>
              </p:ext>
            </p:extLst>
          </p:nvPr>
        </p:nvGraphicFramePr>
        <p:xfrm>
          <a:off x="625482" y="3497179"/>
          <a:ext cx="5126418" cy="1784417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445996">
                  <a:extLst>
                    <a:ext uri="{9D8B030D-6E8A-4147-A177-3AD203B41FA5}">
                      <a16:colId xmlns:a16="http://schemas.microsoft.com/office/drawing/2014/main" val="1619610750"/>
                    </a:ext>
                  </a:extLst>
                </a:gridCol>
                <a:gridCol w="680422">
                  <a:extLst>
                    <a:ext uri="{9D8B030D-6E8A-4147-A177-3AD203B41FA5}">
                      <a16:colId xmlns:a16="http://schemas.microsoft.com/office/drawing/2014/main" val="3588061583"/>
                    </a:ext>
                  </a:extLst>
                </a:gridCol>
              </a:tblGrid>
              <a:tr h="361904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615574"/>
                  </a:ext>
                </a:extLst>
              </a:tr>
              <a:tr h="333445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73297"/>
                  </a:ext>
                </a:extLst>
              </a:tr>
              <a:tr h="36921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0757036"/>
                  </a:ext>
                </a:extLst>
              </a:tr>
              <a:tr h="354030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4134955"/>
                  </a:ext>
                </a:extLst>
              </a:tr>
              <a:tr h="36581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entury Gothic"/>
                        </a:defRPr>
                      </a:lvl9pPr>
                    </a:lstStyle>
                    <a:p>
                      <a:pPr>
                        <a:spcAft>
                          <a:spcPts val="0"/>
                        </a:spcAft>
                      </a:pPr>
                      <a:r>
                        <a:rPr lang="sv-SE" sz="800" b="0" noProof="0" dirty="0">
                          <a:solidFill>
                            <a:schemeClr val="bg1"/>
                          </a:solidFill>
                          <a:effectLst/>
                          <a:latin typeface="Futura Std Light" panose="020B0402020204020303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112717" marR="112717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endParaRPr lang="sv-SE" sz="1100" b="0" noProof="0" dirty="0">
                        <a:solidFill>
                          <a:schemeClr val="bg1"/>
                        </a:solidFill>
                        <a:effectLst/>
                        <a:latin typeface="Futura Std Light" panose="020B0402020204020303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4868" marR="114868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0680583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91CB04BD-B797-4EEF-B338-893C74C34F5E}"/>
              </a:ext>
            </a:extLst>
          </p:cNvPr>
          <p:cNvSpPr txBox="1"/>
          <p:nvPr/>
        </p:nvSpPr>
        <p:spPr>
          <a:xfrm>
            <a:off x="6096000" y="3424110"/>
            <a:ext cx="5742900" cy="1957151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numCol="1" rtlCol="0">
            <a:noAutofit/>
          </a:bodyPr>
          <a:lstStyle/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R="0" lvl="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tabLst/>
              <a:defRPr/>
            </a:pPr>
            <a:endParaRPr lang="sv-SE" sz="1200" dirty="0">
              <a:solidFill>
                <a:prstClr val="black"/>
              </a:solidFill>
              <a:latin typeface="Futura Std Light" panose="020B0402020204020303" pitchFamily="34" charset="0"/>
            </a:endParaRP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2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</a:endParaRPr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563B7E81-8231-4E72-B438-F3D49F265D94}"/>
              </a:ext>
            </a:extLst>
          </p:cNvPr>
          <p:cNvSpPr/>
          <p:nvPr/>
        </p:nvSpPr>
        <p:spPr>
          <a:xfrm>
            <a:off x="559198" y="3115697"/>
            <a:ext cx="5378618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Bedömda kompetensdimensioner</a:t>
            </a:r>
          </a:p>
        </p:txBody>
      </p:sp>
      <p:sp>
        <p:nvSpPr>
          <p:cNvPr id="9" name="Rektangel 8">
            <a:extLst>
              <a:ext uri="{FF2B5EF4-FFF2-40B4-BE49-F238E27FC236}">
                <a16:creationId xmlns:a16="http://schemas.microsoft.com/office/drawing/2014/main" id="{7191BD73-0BCA-4616-B31E-87FB2D1DF397}"/>
              </a:ext>
            </a:extLst>
          </p:cNvPr>
          <p:cNvSpPr/>
          <p:nvPr/>
        </p:nvSpPr>
        <p:spPr>
          <a:xfrm>
            <a:off x="6096000" y="3115697"/>
            <a:ext cx="57429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 dirty="0">
                <a:solidFill>
                  <a:prstClr val="black"/>
                </a:solidFill>
                <a:latin typeface="Futura Std Light" panose="020B0402020204020303" pitchFamily="34" charset="0"/>
              </a:rPr>
              <a:t>HH&amp;P:s kommentarer</a:t>
            </a:r>
          </a:p>
        </p:txBody>
      </p:sp>
    </p:spTree>
    <p:extLst>
      <p:ext uri="{BB962C8B-B14F-4D97-AF65-F5344CB8AC3E}">
        <p14:creationId xmlns:p14="http://schemas.microsoft.com/office/powerpoint/2010/main" val="14786742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 err="1"/>
              <a:t>two</a:t>
            </a:r>
            <a:endParaRPr lang="sv-SE" b="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 err="1">
                <a:solidFill>
                  <a:schemeClr val="bg1"/>
                </a:solidFill>
                <a:latin typeface="Futura Std Light" panose="020B0402020204020303" pitchFamily="34" charset="0"/>
              </a:rPr>
              <a:t>one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3050014"/>
              </p:ext>
            </p:extLst>
          </p:nvPr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7123669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41769760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BBCE5-F160-4711-8C79-DB8264942828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/>
        </p:spPr>
        <p:txBody>
          <a:bodyPr/>
          <a:lstStyle/>
          <a:p>
            <a:r>
              <a:rPr lang="sv-SE" b="0" dirty="0"/>
              <a:t>#2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24399B1-92DC-40A9-AF2C-CF03B0017325}"/>
              </a:ext>
            </a:extLst>
          </p:cNvPr>
          <p:cNvSpPr txBox="1"/>
          <p:nvPr/>
        </p:nvSpPr>
        <p:spPr>
          <a:xfrm>
            <a:off x="465691" y="1274585"/>
            <a:ext cx="114447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1600" b="1" dirty="0">
                <a:solidFill>
                  <a:schemeClr val="bg1"/>
                </a:solidFill>
                <a:latin typeface="Futura Std Light" panose="020B0402020204020303" pitchFamily="34" charset="0"/>
              </a:rPr>
              <a:t>#2</a:t>
            </a:r>
            <a:endParaRPr lang="sv-SE" sz="1600" dirty="0">
              <a:solidFill>
                <a:schemeClr val="bg1"/>
              </a:solidFill>
              <a:latin typeface="Futura Std Light" panose="020B0402020204020303" pitchFamily="34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F7CE78-3E81-4337-ABE9-6EDD46289CCF}"/>
              </a:ext>
            </a:extLst>
          </p:cNvPr>
          <p:cNvCxnSpPr>
            <a:cxnSpLocks/>
          </p:cNvCxnSpPr>
          <p:nvPr/>
        </p:nvCxnSpPr>
        <p:spPr>
          <a:xfrm flipV="1">
            <a:off x="562062" y="1610111"/>
            <a:ext cx="10855355" cy="1086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9B23516E-8889-4323-855E-D7DEC0B85A1F}"/>
              </a:ext>
            </a:extLst>
          </p:cNvPr>
          <p:cNvSpPr/>
          <p:nvPr/>
        </p:nvSpPr>
        <p:spPr>
          <a:xfrm>
            <a:off x="562062" y="3928030"/>
            <a:ext cx="10854000" cy="2563313"/>
          </a:xfrm>
          <a:prstGeom prst="rect">
            <a:avLst/>
          </a:prstGeom>
          <a:noFill/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tIns="144000" rIns="216000" rtlCol="0" anchor="t"/>
          <a:lstStyle/>
          <a:p>
            <a:pPr marL="172800" marR="0" lvl="0" indent="-172800" algn="l" defTabSz="457200" rtl="0" eaLnBrk="1" fontAlgn="auto" latinLnBrk="0" hangingPunct="1">
              <a:lnSpc>
                <a:spcPct val="100000"/>
              </a:lnSpc>
              <a:spcBef>
                <a:spcPts val="100"/>
              </a:spcBef>
              <a:spcAft>
                <a:spcPts val="100"/>
              </a:spcAft>
              <a:buClr>
                <a:srgbClr val="FF8C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sv-SE" sz="1200" dirty="0">
                <a:solidFill>
                  <a:prstClr val="black"/>
                </a:solidFill>
                <a:latin typeface="Futura Std Light" panose="020B0402020204020303" pitchFamily="34" charset="0"/>
              </a:rPr>
              <a:t>x</a:t>
            </a:r>
            <a:endParaRPr kumimoji="0" lang="sv-SE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Futura Std Light" panose="020B0402020204020303" pitchFamily="34" charset="0"/>
              <a:ea typeface="+mn-ea"/>
              <a:cs typeface="+mn-cs"/>
            </a:endParaRPr>
          </a:p>
        </p:txBody>
      </p:sp>
      <p:graphicFrame>
        <p:nvGraphicFramePr>
          <p:cNvPr id="9" name="TableOverall">
            <a:extLst>
              <a:ext uri="{FF2B5EF4-FFF2-40B4-BE49-F238E27FC236}">
                <a16:creationId xmlns:a16="http://schemas.microsoft.com/office/drawing/2014/main" id="{12023146-ACAD-400F-BDE8-9F0E65F3D47B}"/>
              </a:ext>
            </a:extLst>
          </p:cNvPr>
          <p:cNvGraphicFramePr>
            <a:graphicFrameLocks noGrp="1"/>
          </p:cNvGraphicFramePr>
          <p:nvPr/>
        </p:nvGraphicFramePr>
        <p:xfrm>
          <a:off x="8948607" y="1235530"/>
          <a:ext cx="2468810" cy="30600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493762">
                  <a:extLst>
                    <a:ext uri="{9D8B030D-6E8A-4147-A177-3AD203B41FA5}">
                      <a16:colId xmlns:a16="http://schemas.microsoft.com/office/drawing/2014/main" val="49515895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10713669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555454582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3422657218"/>
                    </a:ext>
                  </a:extLst>
                </a:gridCol>
                <a:gridCol w="493762">
                  <a:extLst>
                    <a:ext uri="{9D8B030D-6E8A-4147-A177-3AD203B41FA5}">
                      <a16:colId xmlns:a16="http://schemas.microsoft.com/office/drawing/2014/main" val="1150926232"/>
                    </a:ext>
                  </a:extLst>
                </a:gridCol>
              </a:tblGrid>
              <a:tr h="306000"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8C8C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0061136"/>
                  </a:ext>
                </a:extLst>
              </a:tr>
            </a:tbl>
          </a:graphicData>
        </a:graphic>
      </p:graphicFrame>
      <p:graphicFrame>
        <p:nvGraphicFramePr>
          <p:cNvPr id="10" name="TableRuleBase">
            <a:extLst>
              <a:ext uri="{FF2B5EF4-FFF2-40B4-BE49-F238E27FC236}">
                <a16:creationId xmlns:a16="http://schemas.microsoft.com/office/drawing/2014/main" id="{24688E09-C5A6-4DF0-9B0C-0935F3204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0049820"/>
              </p:ext>
            </p:extLst>
          </p:nvPr>
        </p:nvGraphicFramePr>
        <p:xfrm>
          <a:off x="562062" y="1681172"/>
          <a:ext cx="10854000" cy="14268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974008">
                  <a:extLst>
                    <a:ext uri="{9D8B030D-6E8A-4147-A177-3AD203B41FA5}">
                      <a16:colId xmlns:a16="http://schemas.microsoft.com/office/drawing/2014/main" val="326518534"/>
                    </a:ext>
                  </a:extLst>
                </a:gridCol>
                <a:gridCol w="9879992">
                  <a:extLst>
                    <a:ext uri="{9D8B030D-6E8A-4147-A177-3AD203B41FA5}">
                      <a16:colId xmlns:a16="http://schemas.microsoft.com/office/drawing/2014/main" val="3114779760"/>
                    </a:ext>
                  </a:extLst>
                </a:gridCol>
              </a:tblGrid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9418245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307914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7797403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95791018"/>
                  </a:ext>
                </a:extLst>
              </a:tr>
              <a:tr h="26927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sv-SE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uLnTx/>
                          <a:uFillTx/>
                          <a:latin typeface="Wingdings" panose="05000000000000000000" pitchFamily="2" charset="2"/>
                          <a:ea typeface="+mn-ea"/>
                          <a:cs typeface="+mn-cs"/>
                        </a:rPr>
                        <a:t></a:t>
                      </a:r>
                      <a:endParaRPr kumimoji="0" lang="sv-SE" sz="16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uLnTx/>
                        <a:uFillTx/>
                        <a:latin typeface="Wingdings" panose="05000000000000000000" pitchFamily="2" charset="2"/>
                        <a:ea typeface="+mn-ea"/>
                        <a:cs typeface="+mn-cs"/>
                      </a:endParaRP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sv-SE" sz="1400" noProof="0" dirty="0">
                          <a:solidFill>
                            <a:schemeClr val="tx1"/>
                          </a:solidFill>
                          <a:latin typeface="Futura Std Light" panose="020B0402020204020303"/>
                        </a:rPr>
                        <a:t>x</a:t>
                      </a:r>
                    </a:p>
                  </a:txBody>
                  <a:tcPr marT="36000" marB="36000">
                    <a:lnL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8785229"/>
                  </a:ext>
                </a:extLst>
              </a:tr>
            </a:tbl>
          </a:graphicData>
        </a:graphic>
      </p:graphicFrame>
      <p:sp>
        <p:nvSpPr>
          <p:cNvPr id="11" name="Rektangel 10">
            <a:extLst>
              <a:ext uri="{FF2B5EF4-FFF2-40B4-BE49-F238E27FC236}">
                <a16:creationId xmlns:a16="http://schemas.microsoft.com/office/drawing/2014/main" id="{3B5D0081-8089-4595-8F92-6D4675DEDCA2}"/>
              </a:ext>
            </a:extLst>
          </p:cNvPr>
          <p:cNvSpPr/>
          <p:nvPr/>
        </p:nvSpPr>
        <p:spPr>
          <a:xfrm>
            <a:off x="562062" y="3619617"/>
            <a:ext cx="10854000" cy="308413"/>
          </a:xfrm>
          <a:prstGeom prst="rect">
            <a:avLst/>
          </a:prstGeom>
          <a:solidFill>
            <a:schemeClr val="tx1">
              <a:lumMod val="95000"/>
            </a:schemeClr>
          </a:solidFill>
          <a:ln w="9525"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457200">
              <a:lnSpc>
                <a:spcPct val="114000"/>
              </a:lnSpc>
              <a:spcBef>
                <a:spcPts val="300"/>
              </a:spcBef>
              <a:spcAft>
                <a:spcPts val="200"/>
              </a:spcAft>
              <a:buClr>
                <a:srgbClr val="ED515C">
                  <a:lumMod val="75000"/>
                </a:srgbClr>
              </a:buClr>
              <a:defRPr/>
            </a:pPr>
            <a:r>
              <a:rPr lang="sv-SE" sz="1400" b="1">
                <a:solidFill>
                  <a:prstClr val="black"/>
                </a:solidFill>
                <a:latin typeface="Futura Std Light" panose="020B0402020204020303" pitchFamily="34" charset="0"/>
              </a:rPr>
              <a:t>Slutsatser från djupintervju</a:t>
            </a:r>
          </a:p>
        </p:txBody>
      </p:sp>
    </p:spTree>
    <p:extLst>
      <p:ext uri="{BB962C8B-B14F-4D97-AF65-F5344CB8AC3E}">
        <p14:creationId xmlns:p14="http://schemas.microsoft.com/office/powerpoint/2010/main" val="13827992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t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1_Citat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3.xml><?xml version="1.0" encoding="utf-8"?>
<a:theme xmlns:a="http://schemas.openxmlformats.org/drawingml/2006/main" name="CEB Corporate PPT Template">
  <a:themeElements>
    <a:clrScheme name="SHL Corporate Colors">
      <a:dk1>
        <a:srgbClr val="000000"/>
      </a:dk1>
      <a:lt1>
        <a:srgbClr val="FFFFFF"/>
      </a:lt1>
      <a:dk2>
        <a:srgbClr val="585250"/>
      </a:dk2>
      <a:lt2>
        <a:srgbClr val="E4DFDA"/>
      </a:lt2>
      <a:accent1>
        <a:srgbClr val="78D64B"/>
      </a:accent1>
      <a:accent2>
        <a:srgbClr val="00B2E3"/>
      </a:accent2>
      <a:accent3>
        <a:srgbClr val="006071"/>
      </a:accent3>
      <a:accent4>
        <a:srgbClr val="3BD3AE"/>
      </a:accent4>
      <a:accent5>
        <a:srgbClr val="655DC6"/>
      </a:accent5>
      <a:accent6>
        <a:srgbClr val="F5A800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 bwMode="auto">
        <a:noFill/>
        <a:ln w="9525">
          <a:noFill/>
          <a:miter lim="800000"/>
          <a:headEnd/>
          <a:tailEnd/>
        </a:ln>
        <a:effectLst/>
      </a:spPr>
      <a:bodyPr vert="horz" wrap="square" lIns="0" tIns="0" rIns="0" bIns="0" numCol="1" rtlCol="0" anchor="t" anchorCtr="0" compatLnSpc="1">
        <a:prstTxWarp prst="textNoShape">
          <a:avLst/>
        </a:prstTxWarp>
        <a:spAutoFit/>
      </a:bodyPr>
      <a:lstStyle>
        <a:defPPr algn="l">
          <a:defRPr dirty="0" err="1" smtClean="0"/>
        </a:defPPr>
      </a:lstStyle>
    </a:txDef>
  </a:objectDefaults>
  <a:extraClrSchemeLst>
    <a:extraClrScheme>
      <a:clrScheme name="Office Theme 1">
        <a:dk1>
          <a:srgbClr val="262626"/>
        </a:dk1>
        <a:lt1>
          <a:srgbClr val="FFFFFF"/>
        </a:lt1>
        <a:dk2>
          <a:srgbClr val="4A1863"/>
        </a:dk2>
        <a:lt2>
          <a:srgbClr val="E6007E"/>
        </a:lt2>
        <a:accent1>
          <a:srgbClr val="F07F13"/>
        </a:accent1>
        <a:accent2>
          <a:srgbClr val="A6A3D1"/>
        </a:accent2>
        <a:accent3>
          <a:srgbClr val="FFFFFF"/>
        </a:accent3>
        <a:accent4>
          <a:srgbClr val="1F1F1F"/>
        </a:accent4>
        <a:accent5>
          <a:srgbClr val="F6C0AA"/>
        </a:accent5>
        <a:accent6>
          <a:srgbClr val="9693BD"/>
        </a:accent6>
        <a:hlink>
          <a:srgbClr val="00ACC9"/>
        </a:hlink>
        <a:folHlink>
          <a:srgbClr val="D5DBA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HL_Corporate_PPT" id="{92B9A023-1677-914E-A871-FA47831F7062}" vid="{6E95196E-0F3B-0B44-964F-45C94EB43C23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SHL Corporate Colors">
    <a:dk1>
      <a:srgbClr val="000000"/>
    </a:dk1>
    <a:lt1>
      <a:srgbClr val="FFFFFF"/>
    </a:lt1>
    <a:dk2>
      <a:srgbClr val="585250"/>
    </a:dk2>
    <a:lt2>
      <a:srgbClr val="E4DFDA"/>
    </a:lt2>
    <a:accent1>
      <a:srgbClr val="78D64B"/>
    </a:accent1>
    <a:accent2>
      <a:srgbClr val="00B2E3"/>
    </a:accent2>
    <a:accent3>
      <a:srgbClr val="006071"/>
    </a:accent3>
    <a:accent4>
      <a:srgbClr val="3BD3AE"/>
    </a:accent4>
    <a:accent5>
      <a:srgbClr val="655DC6"/>
    </a:accent5>
    <a:accent6>
      <a:srgbClr val="F5A800"/>
    </a:accent6>
    <a:hlink>
      <a:srgbClr val="000000"/>
    </a:hlink>
    <a:folHlink>
      <a:srgbClr val="000000"/>
    </a:folHlink>
  </a:clrScheme>
  <a:fontScheme name="Arial">
    <a:maj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ajorFont>
    <a:minorFont>
      <a:latin typeface="Arial" panose="020B0604020202020204"/>
      <a:ea typeface=""/>
      <a:cs typeface=""/>
      <a:font script="Jpan" typeface="ＭＳ Ｐゴシック"/>
      <a:font script="Hang" typeface="굴림"/>
      <a:font script="Hans" typeface="黑体"/>
      <a:font script="Hant" typeface="微軟正黑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D661FDA7D89774AB584396B215937D7" ma:contentTypeVersion="15" ma:contentTypeDescription="Skapa ett nytt dokument." ma:contentTypeScope="" ma:versionID="082dc3d57662a36a1faf64f4e8d12a05">
  <xsd:schema xmlns:xsd="http://www.w3.org/2001/XMLSchema" xmlns:xs="http://www.w3.org/2001/XMLSchema" xmlns:p="http://schemas.microsoft.com/office/2006/metadata/properties" xmlns:ns2="908baf78-66c0-4e6a-b76e-7fb3c0e2990b" xmlns:ns3="9a056505-d32c-4018-a606-5e08308e65a3" targetNamespace="http://schemas.microsoft.com/office/2006/metadata/properties" ma:root="true" ma:fieldsID="26b32458afa53f76557f0a2c24f11126" ns2:_="" ns3:_="">
    <xsd:import namespace="908baf78-66c0-4e6a-b76e-7fb3c0e2990b"/>
    <xsd:import namespace="9a056505-d32c-4018-a606-5e08308e65a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AutoKeyPoints" minOccurs="0"/>
                <xsd:element ref="ns3:MediaServiceKeyPoint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lcf76f155ced4ddcb4097134ff3c332f" minOccurs="0"/>
                <xsd:element ref="ns2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08baf78-66c0-4e6a-b76e-7fb3c0e2990b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Dela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lat med information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d6195671-b2e4-4a72-9c3b-ca444c403400}" ma:internalName="TaxCatchAll" ma:showField="CatchAllData" ma:web="908baf78-66c0-4e6a-b76e-7fb3c0e2990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a056505-d32c-4018-a606-5e08308e65a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Bildmarkeringar" ma:readOnly="false" ma:fieldId="{5cf76f15-5ced-4ddc-b409-7134ff3c332f}" ma:taxonomyMulti="true" ma:sspId="287859f5-7b8b-4992-8903-d46cd89ec10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nehållstyp"/>
        <xsd:element ref="dc:title" minOccurs="0" maxOccurs="1" ma:index="4" ma:displayName="Rubrik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a056505-d32c-4018-a606-5e08308e65a3">
      <Terms xmlns="http://schemas.microsoft.com/office/infopath/2007/PartnerControls"/>
    </lcf76f155ced4ddcb4097134ff3c332f>
    <TaxCatchAll xmlns="908baf78-66c0-4e6a-b76e-7fb3c0e2990b" xsi:nil="true"/>
  </documentManagement>
</p:properties>
</file>

<file path=customXml/itemProps1.xml><?xml version="1.0" encoding="utf-8"?>
<ds:datastoreItem xmlns:ds="http://schemas.openxmlformats.org/officeDocument/2006/customXml" ds:itemID="{0430915E-7102-4B3E-B23B-4AECA271D1F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58F8E9D-8022-4804-B3EB-55F2CE48D94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08baf78-66c0-4e6a-b76e-7fb3c0e2990b"/>
    <ds:schemaRef ds:uri="9a056505-d32c-4018-a606-5e08308e65a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814FF38-9800-473B-8EFE-33980F4C16C8}">
  <ds:schemaRefs>
    <ds:schemaRef ds:uri="http://schemas.microsoft.com/office/2006/documentManagement/types"/>
    <ds:schemaRef ds:uri="http://schemas.microsoft.com/office/2006/metadata/properties"/>
    <ds:schemaRef ds:uri="908baf78-66c0-4e6a-b76e-7fb3c0e2990b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9a056505-d32c-4018-a606-5e08308e65a3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737</Words>
  <Application>Microsoft Macintosh PowerPoint</Application>
  <PresentationFormat>Widescreen</PresentationFormat>
  <Paragraphs>259</Paragraphs>
  <Slides>19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19</vt:i4>
      </vt:variant>
    </vt:vector>
  </HeadingPairs>
  <TitlesOfParts>
    <vt:vector size="31" baseType="lpstr">
      <vt:lpstr>Arial</vt:lpstr>
      <vt:lpstr>Calibri</vt:lpstr>
      <vt:lpstr>Century Gothic</vt:lpstr>
      <vt:lpstr>Futura Std Light</vt:lpstr>
      <vt:lpstr>Georgia</vt:lpstr>
      <vt:lpstr>Jellyka - Estrya's Handwriting</vt:lpstr>
      <vt:lpstr>Lucida Grande</vt:lpstr>
      <vt:lpstr>Wingdings</vt:lpstr>
      <vt:lpstr>Wingdings 2</vt:lpstr>
      <vt:lpstr>Citat</vt:lpstr>
      <vt:lpstr>1_Citat</vt:lpstr>
      <vt:lpstr>CEB Corporate PPT Template</vt:lpstr>
      <vt:lpstr>PowerPoint Presentation</vt:lpstr>
      <vt:lpstr>Vår Metodik</vt:lpstr>
      <vt:lpstr>PowerPoint Presentation</vt:lpstr>
      <vt:lpstr>Sammanfattning </vt:lpstr>
      <vt:lpstr>Introduktion</vt:lpstr>
      <vt:lpstr>PowerPoint Presentation</vt:lpstr>
      <vt:lpstr>Personlighetsbedömning – Övergripande bild</vt:lpstr>
      <vt:lpstr>two</vt:lpstr>
      <vt:lpstr>#2</vt:lpstr>
      <vt:lpstr>#3</vt:lpstr>
      <vt:lpstr>#4</vt:lpstr>
      <vt:lpstr>#5</vt:lpstr>
      <vt:lpstr>PowerPoint Presentation</vt:lpstr>
      <vt:lpstr>Motivationsfaktorer – Övergripande bild </vt:lpstr>
      <vt:lpstr>PowerPoint Presentation</vt:lpstr>
      <vt:lpstr>Kognitiv förmåga – Övergripande bild</vt:lpstr>
      <vt:lpstr>Induktiv, Numerisk och Deduktiv förmåga</vt:lpstr>
      <vt:lpstr>PowerPoint Presentation</vt:lpstr>
      <vt:lpstr>Bakgrundskontroll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Malin Lindqvist</dc:creator>
  <cp:lastModifiedBy>Lukas Sjöstrand</cp:lastModifiedBy>
  <cp:revision>38</cp:revision>
  <cp:lastPrinted>2020-02-24T09:42:29Z</cp:lastPrinted>
  <dcterms:created xsi:type="dcterms:W3CDTF">2019-09-03T08:25:55Z</dcterms:created>
  <dcterms:modified xsi:type="dcterms:W3CDTF">2023-06-14T16:08:37Z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0x0101002D661FDA7D89774AB584396B215937D7</vt:lpwstr>
  </property>
  <property fmtid="{D5CDD505-2E9C-101B-9397-08002B2CF9AE}" pid="3" name="MediaServiceImageTags">
    <vt:lpwstr/>
  </property>
</Properties>
</file>

<file path=docProps/thumbnail.jpeg>
</file>